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1318" r:id="rId5"/>
    <p:sldId id="1303" r:id="rId6"/>
    <p:sldId id="1304" r:id="rId7"/>
    <p:sldId id="448" r:id="rId8"/>
    <p:sldId id="1305" r:id="rId9"/>
    <p:sldId id="1306" r:id="rId10"/>
    <p:sldId id="1307" r:id="rId11"/>
    <p:sldId id="776" r:id="rId12"/>
    <p:sldId id="1399" r:id="rId13"/>
    <p:sldId id="1308" r:id="rId14"/>
    <p:sldId id="1234" r:id="rId15"/>
    <p:sldId id="1233" r:id="rId16"/>
    <p:sldId id="450" r:id="rId17"/>
    <p:sldId id="488" r:id="rId18"/>
    <p:sldId id="489" r:id="rId19"/>
    <p:sldId id="453" r:id="rId20"/>
    <p:sldId id="1309" r:id="rId21"/>
    <p:sldId id="1310" r:id="rId22"/>
    <p:sldId id="1281" r:id="rId23"/>
    <p:sldId id="1282" r:id="rId24"/>
    <p:sldId id="1071" r:id="rId25"/>
    <p:sldId id="1238" r:id="rId26"/>
    <p:sldId id="455" r:id="rId27"/>
    <p:sldId id="1235" r:id="rId28"/>
    <p:sldId id="1314" r:id="rId29"/>
    <p:sldId id="1447" r:id="rId30"/>
    <p:sldId id="1284" r:id="rId31"/>
    <p:sldId id="1311" r:id="rId32"/>
    <p:sldId id="1312" r:id="rId33"/>
    <p:sldId id="1313" r:id="rId34"/>
    <p:sldId id="1286" r:id="rId35"/>
    <p:sldId id="1287" r:id="rId36"/>
    <p:sldId id="457" r:id="rId37"/>
    <p:sldId id="458" r:id="rId38"/>
    <p:sldId id="459" r:id="rId39"/>
    <p:sldId id="1315" r:id="rId40"/>
    <p:sldId id="1289" r:id="rId41"/>
    <p:sldId id="1290" r:id="rId42"/>
    <p:sldId id="1292" r:id="rId43"/>
    <p:sldId id="1293" r:id="rId44"/>
    <p:sldId id="1294" r:id="rId45"/>
    <p:sldId id="1295" r:id="rId46"/>
    <p:sldId id="1296" r:id="rId47"/>
    <p:sldId id="461" r:id="rId48"/>
    <p:sldId id="1301" r:id="rId49"/>
    <p:sldId id="1302" r:id="rId50"/>
    <p:sldId id="462" r:id="rId51"/>
    <p:sldId id="463" r:id="rId52"/>
    <p:sldId id="1316" r:id="rId53"/>
    <p:sldId id="1317" r:id="rId54"/>
    <p:sldId id="447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749" y="77"/>
      </p:cViewPr>
      <p:guideLst>
        <p:guide orient="horz" pos="2180"/>
        <p:guide pos="283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画图多个卷积核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 明白这些之后，我们以</a:t>
            </a:r>
            <a:r>
              <a:rPr lang="en-US" altLang="zh-CN" dirty="0"/>
              <a:t>tensorflow</a:t>
            </a:r>
            <a:r>
              <a:rPr lang="zh-CN" altLang="en-US" dirty="0"/>
              <a:t>为例，看看如果实现这么样一个过程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novel.ict.ac.cn/aics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pic>
        <p:nvPicPr>
          <p:cNvPr id="3075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2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5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pic>
        <p:nvPicPr>
          <p:cNvPr id="3079" name="图片 2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图片 4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1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 b="1" u="none" strike="noStrike" kern="1200" cap="none" spc="600" normalizeH="0">
                <a:solidFill>
                  <a:schemeClr val="accent4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0"/>
            <a:ext cx="7315200" cy="1955800"/>
          </a:xfrm>
          <a:prstGeom prst="rect">
            <a:avLst/>
          </a:prstGeom>
          <a:noFill/>
          <a:ln w="6350" cap="rnd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4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"/>
          <p:cNvGrpSpPr/>
          <p:nvPr/>
        </p:nvGrpSpPr>
        <p:grpSpPr>
          <a:xfrm>
            <a:off x="-1031875" y="911225"/>
            <a:ext cx="2628900" cy="3646488"/>
            <a:chOff x="-1265" y="1436"/>
            <a:chExt cx="4140" cy="5742"/>
          </a:xfrm>
        </p:grpSpPr>
        <p:grpSp>
          <p:nvGrpSpPr>
            <p:cNvPr id="5123" name="组合 8"/>
            <p:cNvGrpSpPr/>
            <p:nvPr/>
          </p:nvGrpSpPr>
          <p:grpSpPr>
            <a:xfrm>
              <a:off x="-1265" y="1436"/>
              <a:ext cx="4140" cy="5742"/>
              <a:chOff x="-1072086" y="911153"/>
              <a:chExt cx="3506257" cy="3646353"/>
            </a:xfrm>
          </p:grpSpPr>
          <p:sp>
            <p:nvSpPr>
              <p:cNvPr id="6" name="任意多边形: 形状 5"/>
              <p:cNvSpPr/>
              <p:nvPr userDrawn="1">
                <p:custDataLst>
                  <p:tags r:id="rId2"/>
                </p:custDataLst>
              </p:nvPr>
            </p:nvSpPr>
            <p:spPr>
              <a:xfrm rot="17984747">
                <a:off x="-1303972" y="1143038"/>
                <a:ext cx="3534185" cy="3070413"/>
              </a:xfrm>
              <a:custGeom>
                <a:avLst/>
                <a:gdLst>
                  <a:gd name="connsiteX0" fmla="*/ 3520181 w 3534185"/>
                  <a:gd name="connsiteY0" fmla="*/ 0 h 3070413"/>
                  <a:gd name="connsiteX1" fmla="*/ 3522218 w 3534185"/>
                  <a:gd name="connsiteY1" fmla="*/ 6560 h 3070413"/>
                  <a:gd name="connsiteX2" fmla="*/ 3534185 w 3534185"/>
                  <a:gd name="connsiteY2" fmla="*/ 125272 h 3070413"/>
                  <a:gd name="connsiteX3" fmla="*/ 3534185 w 3534185"/>
                  <a:gd name="connsiteY3" fmla="*/ 2481371 h 3070413"/>
                  <a:gd name="connsiteX4" fmla="*/ 2945143 w 3534185"/>
                  <a:gd name="connsiteY4" fmla="*/ 3070413 h 3070413"/>
                  <a:gd name="connsiteX5" fmla="*/ 589042 w 3534185"/>
                  <a:gd name="connsiteY5" fmla="*/ 3070413 h 3070413"/>
                  <a:gd name="connsiteX6" fmla="*/ 0 w 3534185"/>
                  <a:gd name="connsiteY6" fmla="*/ 2481371 h 3070413"/>
                  <a:gd name="connsiteX7" fmla="*/ 0 w 3534185"/>
                  <a:gd name="connsiteY7" fmla="*/ 2011605 h 307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4185" h="3070413">
                    <a:moveTo>
                      <a:pt x="3520181" y="0"/>
                    </a:moveTo>
                    <a:lnTo>
                      <a:pt x="3522218" y="6560"/>
                    </a:lnTo>
                    <a:cubicBezTo>
                      <a:pt x="3530064" y="44905"/>
                      <a:pt x="3534185" y="84607"/>
                      <a:pt x="3534185" y="125272"/>
                    </a:cubicBezTo>
                    <a:lnTo>
                      <a:pt x="3534185" y="2481371"/>
                    </a:lnTo>
                    <a:cubicBezTo>
                      <a:pt x="3534185" y="2806690"/>
                      <a:pt x="3270462" y="3070413"/>
                      <a:pt x="2945143" y="3070413"/>
                    </a:cubicBezTo>
                    <a:lnTo>
                      <a:pt x="589042" y="3070413"/>
                    </a:lnTo>
                    <a:cubicBezTo>
                      <a:pt x="263723" y="3070413"/>
                      <a:pt x="0" y="2806690"/>
                      <a:pt x="0" y="2481371"/>
                    </a:cubicBezTo>
                    <a:lnTo>
                      <a:pt x="0" y="2011605"/>
                    </a:lnTo>
                    <a:close/>
                  </a:path>
                </a:pathLst>
              </a:custGeom>
              <a:solidFill>
                <a:srgbClr val="001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 userDrawn="1">
                <p:custDataLst>
                  <p:tags r:id="rId3"/>
                </p:custDataLst>
              </p:nvPr>
            </p:nvSpPr>
            <p:spPr>
              <a:xfrm rot="1824759">
                <a:off x="-950925" y="1081136"/>
                <a:ext cx="3385096" cy="3476370"/>
              </a:xfrm>
              <a:custGeom>
                <a:avLst/>
                <a:gdLst>
                  <a:gd name="connsiteX0" fmla="*/ 164178 w 3385096"/>
                  <a:gd name="connsiteY0" fmla="*/ 98954 h 3476370"/>
                  <a:gd name="connsiteX1" fmla="*/ 488130 w 3385096"/>
                  <a:gd name="connsiteY1" fmla="*/ 0 h 3476370"/>
                  <a:gd name="connsiteX2" fmla="*/ 2805689 w 3385096"/>
                  <a:gd name="connsiteY2" fmla="*/ 0 h 3476370"/>
                  <a:gd name="connsiteX3" fmla="*/ 3385096 w 3385096"/>
                  <a:gd name="connsiteY3" fmla="*/ 579407 h 3476370"/>
                  <a:gd name="connsiteX4" fmla="*/ 3385096 w 3385096"/>
                  <a:gd name="connsiteY4" fmla="*/ 2896963 h 3476370"/>
                  <a:gd name="connsiteX5" fmla="*/ 2805689 w 3385096"/>
                  <a:gd name="connsiteY5" fmla="*/ 3476370 h 3476370"/>
                  <a:gd name="connsiteX6" fmla="*/ 1882354 w 3385096"/>
                  <a:gd name="connsiteY6" fmla="*/ 3476370 h 3476370"/>
                  <a:gd name="connsiteX7" fmla="*/ 0 w 3385096"/>
                  <a:gd name="connsiteY7" fmla="*/ 269598 h 3476370"/>
                  <a:gd name="connsiteX8" fmla="*/ 7677 w 3385096"/>
                  <a:gd name="connsiteY8" fmla="*/ 255455 h 3476370"/>
                  <a:gd name="connsiteX9" fmla="*/ 164178 w 3385096"/>
                  <a:gd name="connsiteY9" fmla="*/ 98954 h 347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85096" h="3476370">
                    <a:moveTo>
                      <a:pt x="164178" y="98954"/>
                    </a:moveTo>
                    <a:cubicBezTo>
                      <a:pt x="256652" y="36479"/>
                      <a:pt x="368131" y="0"/>
                      <a:pt x="488130" y="0"/>
                    </a:cubicBezTo>
                    <a:lnTo>
                      <a:pt x="2805689" y="0"/>
                    </a:lnTo>
                    <a:cubicBezTo>
                      <a:pt x="3125687" y="0"/>
                      <a:pt x="3385096" y="259409"/>
                      <a:pt x="3385096" y="579407"/>
                    </a:cubicBezTo>
                    <a:lnTo>
                      <a:pt x="3385096" y="2896963"/>
                    </a:lnTo>
                    <a:cubicBezTo>
                      <a:pt x="3385096" y="3216961"/>
                      <a:pt x="3125687" y="3476370"/>
                      <a:pt x="2805689" y="3476370"/>
                    </a:cubicBezTo>
                    <a:lnTo>
                      <a:pt x="1882354" y="3476370"/>
                    </a:lnTo>
                    <a:lnTo>
                      <a:pt x="0" y="269598"/>
                    </a:lnTo>
                    <a:lnTo>
                      <a:pt x="7677" y="255455"/>
                    </a:lnTo>
                    <a:cubicBezTo>
                      <a:pt x="49326" y="193806"/>
                      <a:pt x="102529" y="140603"/>
                      <a:pt x="164178" y="98954"/>
                    </a:cubicBezTo>
                    <a:close/>
                  </a:path>
                </a:pathLst>
              </a:custGeom>
              <a:noFill/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标题 1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220" y="2788"/>
              <a:ext cx="2153" cy="1890"/>
            </a:xfrm>
            <a:prstGeom prst="rect">
              <a:avLst/>
            </a:prstGeom>
          </p:spPr>
          <p:txBody>
            <a:bodyPr vert="horz" lIns="50625" tIns="26325" rIns="50625" bIns="0" rtlCol="0" anchor="b" anchorCtr="0">
              <a:normAutofit fontScale="90000"/>
            </a:bodyPr>
            <a:lstStyle>
              <a:lvl1pPr marL="0" marR="0" algn="ctr" defTabSz="914400" rtl="0" eaLnBrk="1" fontAlgn="auto" latinLnBrk="0" hangingPunct="1">
                <a:lnSpc>
                  <a:spcPct val="100000"/>
                </a:lnSpc>
                <a:buNone/>
                <a:defRPr kumimoji="0" lang="zh-CN" altLang="en-US" sz="8000" b="1" i="0" u="none" strike="noStrike" kern="1200" cap="none" spc="600" normalizeH="0" baseline="0" noProof="1" dirty="0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4500" b="1" i="0" u="none" strike="noStrike" kern="1200" cap="none" spc="600" normalizeH="0" baseline="0" noProof="1" dirty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rPr>
                <a:t>目录</a:t>
              </a:r>
              <a:endParaRPr kumimoji="0" lang="zh-CN" altLang="en-US" sz="45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2531110" y="901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>
              <a:lnSpc>
                <a:spcPct val="200000"/>
              </a:lnSpc>
              <a:defRPr sz="3000">
                <a:solidFill>
                  <a:srgbClr val="001844"/>
                </a:solidFill>
                <a:latin typeface="华文中宋" panose="02010600040101010101" charset="-122"/>
                <a:ea typeface="华文中宋" panose="02010600040101010101" charset="-122"/>
              </a:defRPr>
            </a:lvl1pPr>
            <a:lvl2pPr>
              <a:lnSpc>
                <a:spcPct val="200000"/>
              </a:lnSpc>
              <a:defRPr sz="2400">
                <a:latin typeface="华文中宋" panose="02010600040101010101" charset="-122"/>
                <a:ea typeface="华文中宋" panose="02010600040101010101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charset="-122"/>
                <a:ea typeface="华文中宋" panose="02010600040101010101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6147" name="Straight Connector 27"/>
          <p:cNvSpPr/>
          <p:nvPr/>
        </p:nvSpPr>
        <p:spPr>
          <a:xfrm>
            <a:off x="107950" y="65913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6148" name="Footer Placeholder 2"/>
          <p:cNvSpPr txBox="1"/>
          <p:nvPr/>
        </p:nvSpPr>
        <p:spPr>
          <a:xfrm>
            <a:off x="4168775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49" name="Rectangle 17"/>
          <p:cNvSpPr/>
          <p:nvPr/>
        </p:nvSpPr>
        <p:spPr>
          <a:xfrm>
            <a:off x="8229600" y="65897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50" name="Footer Placeholder 2"/>
          <p:cNvSpPr txBox="1"/>
          <p:nvPr/>
        </p:nvSpPr>
        <p:spPr>
          <a:xfrm>
            <a:off x="107950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294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7171" name="Straight Connector 27"/>
          <p:cNvSpPr/>
          <p:nvPr/>
        </p:nvSpPr>
        <p:spPr>
          <a:xfrm>
            <a:off x="107950" y="65913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7172" name="Footer Placeholder 2"/>
          <p:cNvSpPr txBox="1"/>
          <p:nvPr/>
        </p:nvSpPr>
        <p:spPr>
          <a:xfrm>
            <a:off x="4168775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3" name="Rectangle 17"/>
          <p:cNvSpPr/>
          <p:nvPr/>
        </p:nvSpPr>
        <p:spPr>
          <a:xfrm>
            <a:off x="8229600" y="65897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4" name="Footer Placeholder 2"/>
          <p:cNvSpPr txBox="1"/>
          <p:nvPr/>
        </p:nvSpPr>
        <p:spPr>
          <a:xfrm>
            <a:off x="107950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traight Connector 28"/>
          <p:cNvSpPr/>
          <p:nvPr/>
        </p:nvSpPr>
        <p:spPr>
          <a:xfrm>
            <a:off x="252413" y="960438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8195" name="Straight Connector 27"/>
          <p:cNvSpPr/>
          <p:nvPr/>
        </p:nvSpPr>
        <p:spPr>
          <a:xfrm>
            <a:off x="252413" y="6591300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8196" name="Footer Placeholder 2"/>
          <p:cNvSpPr txBox="1"/>
          <p:nvPr/>
        </p:nvSpPr>
        <p:spPr>
          <a:xfrm>
            <a:off x="4168775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7" name="Rectangle 17"/>
          <p:cNvSpPr/>
          <p:nvPr/>
        </p:nvSpPr>
        <p:spPr>
          <a:xfrm>
            <a:off x="8229600" y="65897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8" name="Footer Placeholder 2"/>
          <p:cNvSpPr txBox="1"/>
          <p:nvPr/>
        </p:nvSpPr>
        <p:spPr>
          <a:xfrm>
            <a:off x="107950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46355"/>
            <a:ext cx="8640445" cy="914400"/>
          </a:xfrm>
        </p:spPr>
        <p:txBody>
          <a:bodyPr/>
          <a:lstStyle/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22160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22224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6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8"/>
            <a:ext cx="1664333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93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594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2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96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597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598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9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0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1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02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3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4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5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6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7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8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9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10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1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2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3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4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5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6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7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18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9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0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1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2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3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4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5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26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7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8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9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0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1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2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3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34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5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6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7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8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9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0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1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42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3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4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5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6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7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8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9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0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1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2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3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4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5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6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7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8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9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0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1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2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3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4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5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6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7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8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9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0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1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2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3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4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5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6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7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8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9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0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1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2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3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4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5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6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7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8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9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0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1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2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3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4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5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6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7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8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9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0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1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2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3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4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5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6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07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8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09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10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1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2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3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4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5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6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7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8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9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0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1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2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3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4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5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26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7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8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9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0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1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2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3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4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5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6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7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8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9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0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1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2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3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4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5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6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7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8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9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50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1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2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3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4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5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6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7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8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9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0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1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2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3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4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5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6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7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8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9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0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1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2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3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4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5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6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7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8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9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0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81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2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3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4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5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6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7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8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9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0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1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2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3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4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5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6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7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8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9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0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1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2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3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4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5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6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7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8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9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0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1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2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3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4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5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6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7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8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9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0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1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2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3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4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5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6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7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8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9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0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1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2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3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4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5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6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7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8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9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0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1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2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3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4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5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6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7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8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9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0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1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2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53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4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5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6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7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8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9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0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1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2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3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4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5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6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7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8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9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0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1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2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3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4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5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6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7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8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9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0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1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2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3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4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5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6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7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8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9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0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1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2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3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4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5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6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7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8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99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0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1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2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3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4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5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6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7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8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9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0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1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2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3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4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5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6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7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8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9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0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1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2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3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4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5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6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7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8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9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0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1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2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3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4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5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6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7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8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9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0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1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2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3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4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5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6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7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8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9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0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1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2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3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4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5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6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7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8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9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0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1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2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3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4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5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6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968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69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6485084"/>
            <a:ext cx="9159798" cy="3772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kumimoji="0" lang="en-US" sz="39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251520" y="877361"/>
            <a:ext cx="8640960" cy="5414075"/>
          </a:xfrm>
        </p:spPr>
        <p:txBody>
          <a:bodyPr/>
          <a:lstStyle>
            <a:lvl1pPr>
              <a:lnSpc>
                <a:spcPct val="150000"/>
              </a:lnSpc>
              <a:defRPr sz="26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 sz="23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2pPr>
            <a:lvl3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3pPr>
            <a:lvl4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4pPr>
            <a:lvl5pPr marL="1143000" marR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marL="1371600" marR="0" lvl="4" indent="-2286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/>
              <a:buChar char=""/>
              <a:defRPr/>
            </a:pPr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9" name="Slide Number Placeholder 3"/>
          <p:cNvSpPr txBox="1"/>
          <p:nvPr userDrawn="1"/>
        </p:nvSpPr>
        <p:spPr>
          <a:xfrm>
            <a:off x="0" y="6485084"/>
            <a:ext cx="2568476" cy="360000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</a:rPr>
              <a:t>陈云霁</a:t>
            </a:r>
            <a:r>
              <a:rPr lang="en-US" altLang="zh-CN" sz="1400" b="1" dirty="0">
                <a:solidFill>
                  <a:schemeClr val="bg1"/>
                </a:solidFill>
              </a:rPr>
              <a:t> &amp; </a:t>
            </a:r>
            <a:r>
              <a:rPr lang="zh-CN" altLang="en-US" sz="1400" b="1" dirty="0">
                <a:solidFill>
                  <a:schemeClr val="bg1"/>
                </a:solidFill>
              </a:rPr>
              <a:t>李玲</a:t>
            </a:r>
            <a:r>
              <a:rPr lang="en-US" altLang="zh-CN" sz="1400" b="1" dirty="0">
                <a:solidFill>
                  <a:schemeClr val="bg1"/>
                </a:solidFill>
              </a:rPr>
              <a:t> &amp; </a:t>
            </a:r>
            <a:r>
              <a:rPr lang="zh-CN" altLang="en-US" sz="1400" b="1" dirty="0">
                <a:solidFill>
                  <a:schemeClr val="bg1"/>
                </a:solidFill>
              </a:rPr>
              <a:t>李威 </a:t>
            </a:r>
            <a:r>
              <a:rPr lang="en-US" altLang="zh-CN" sz="1400" b="1">
                <a:solidFill>
                  <a:schemeClr val="bg1"/>
                </a:solidFill>
              </a:rPr>
              <a:t>et al.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3"/>
          <p:cNvSpPr txBox="1"/>
          <p:nvPr userDrawn="1"/>
        </p:nvSpPr>
        <p:spPr>
          <a:xfrm>
            <a:off x="6819901" y="6485084"/>
            <a:ext cx="1162049" cy="360000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altLang="zh-CN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2020</a:t>
            </a:r>
            <a:r>
              <a:rPr lang="zh-CN" altLang="fr-FR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年</a:t>
            </a:r>
            <a:r>
              <a:rPr lang="zh-CN" altLang="en-US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春季</a:t>
            </a:r>
            <a:endParaRPr lang="fr-FR" altLang="zh-CN" sz="1400" b="1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  <a:prstGeom prst="rect">
            <a:avLst/>
          </a:prstGeom>
        </p:spPr>
        <p:txBody>
          <a:bodyPr anchor="ctr" anchorCtr="0"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F7B54BD4-5486-4A33-9B83-769ED7785D4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10" name="Slide Number Placeholder 3"/>
          <p:cNvSpPr txBox="1"/>
          <p:nvPr userDrawn="1"/>
        </p:nvSpPr>
        <p:spPr>
          <a:xfrm>
            <a:off x="2301798" y="6485084"/>
            <a:ext cx="4701169" cy="342561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hlinkClick r:id="rId3"/>
              </a:rPr>
              <a:t>http://novel.ict.ac.cn/aics</a:t>
            </a:r>
            <a:endParaRPr kumimoji="0" lang="fr-FR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152400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/>
          </p:nvPr>
        </p:nvSpPr>
        <p:spPr>
          <a:xfrm>
            <a:off x="107950" y="1103630"/>
            <a:ext cx="8928100" cy="54362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  <a:p>
            <a:pPr lvl="3" indent="-172085"/>
            <a:r>
              <a:rPr lang="en-US" altLang="zh-CN" dirty="0"/>
              <a:t>Fourth level</a:t>
            </a:r>
            <a:endParaRPr lang="en-US" altLang="zh-CN" dirty="0"/>
          </a:p>
          <a:p>
            <a:pPr lvl="4" indent="-171450"/>
            <a:r>
              <a:rPr lang="en-US" altLang="zh-CN" dirty="0"/>
              <a:t>Fifth level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u="none" strike="noStrike" kern="1200" cap="none" spc="0" normalizeH="0">
          <a:solidFill>
            <a:schemeClr val="tx1"/>
          </a:solidFill>
          <a:uFillTx/>
          <a:latin typeface="Century Schoolbook" panose="0204060405050502030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0000"/>
        </a:lnSpc>
        <a:spcBef>
          <a:spcPts val="450"/>
        </a:spcBef>
        <a:spcAft>
          <a:spcPts val="0"/>
        </a:spcAft>
        <a:buClr>
          <a:srgbClr val="0070C0"/>
        </a:buClr>
        <a:buSzPct val="76000"/>
        <a:buFont typeface="Wingdings 3" panose="05040102010807070707" pitchFamily="18" charset="2"/>
        <a:buChar char=""/>
        <a:defRPr lang="en-US" altLang="zh-CN" sz="2400" b="1" i="0" u="none" strike="noStrike" kern="1200" cap="none" spc="0" normalizeH="0" dirty="0" smtClean="0">
          <a:solidFill>
            <a:srgbClr val="0070C0"/>
          </a:solidFill>
          <a:latin typeface="Century Schoolbook" panose="02040604050505020304" charset="0"/>
          <a:ea typeface="思源宋体" panose="02020400000000000000" charset="-122"/>
          <a:cs typeface="Arial" panose="020B0604020202020204" pitchFamily="34" charset="0"/>
        </a:defRPr>
      </a:lvl1pPr>
      <a:lvl2pPr marL="410845" indent="-205105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C00000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2pPr>
      <a:lvl3pPr marL="616585" indent="-171450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3pPr>
      <a:lvl4pPr marL="822960" indent="-171450" algn="l" rtl="0" eaLnBrk="0" fontAlgn="base" hangingPunct="0">
        <a:lnSpc>
          <a:spcPct val="120000"/>
        </a:lnSpc>
        <a:spcBef>
          <a:spcPts val="300"/>
        </a:spcBef>
        <a:spcAft>
          <a:spcPts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4pPr>
      <a:lvl5pPr marL="1028700" indent="-171450" algn="l" rtl="0" eaLnBrk="0" fontAlgn="base" hangingPunct="0">
        <a:lnSpc>
          <a:spcPct val="120000"/>
        </a:lnSpc>
        <a:spcBef>
          <a:spcPts val="225"/>
        </a:spcBef>
        <a:spcAft>
          <a:spcPts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GIF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0.GIF"/><Relationship Id="rId3" Type="http://schemas.openxmlformats.org/officeDocument/2006/relationships/image" Target="../media/image24.GIF"/><Relationship Id="rId2" Type="http://schemas.openxmlformats.org/officeDocument/2006/relationships/image" Target="../media/image29.GIF"/><Relationship Id="rId1" Type="http://schemas.openxmlformats.org/officeDocument/2006/relationships/image" Target="../media/image28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://novel.ict.ac.cn/aics" TargetMode="External"/><Relationship Id="rId2" Type="http://schemas.openxmlformats.org/officeDocument/2006/relationships/image" Target="../media/image8.emf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://novel.ict.ac.cn/aics" TargetMode="External"/><Relationship Id="rId2" Type="http://schemas.openxmlformats.org/officeDocument/2006/relationships/image" Target="../media/image9.emf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hyperlink" Target="http://novel.ict.ac.cn/aics" TargetMode="Externa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hyperlink" Target="http://novel.ict.ac.cn/aics" TargetMode="External"/><Relationship Id="rId1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hyperlink" Target="http://novel.ict.ac.cn/aics" TargetMode="Externa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 </a:t>
            </a:r>
            <a:r>
              <a:rPr lang="en-US" altLang="zh-CN" dirty="0"/>
              <a:t>I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" y="1249045"/>
            <a:ext cx="8908415" cy="49917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rPr lang="zh-CN" altLang="en-US"/>
              <a:t>数据表示：矩阵，张量（</a:t>
            </a:r>
            <a:r>
              <a:rPr lang="en-US" altLang="zh-CN"/>
              <a:t>Tensor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011" y="1993583"/>
            <a:ext cx="6678454" cy="370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卷积经常用在信号处理中，用于计算信号的延迟累积。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假设一个信号发生器每个时刻</a:t>
            </a:r>
            <a:r>
              <a:rPr lang="en-US" altLang="zh-CN"/>
              <a:t>t</a:t>
            </a:r>
            <a:r>
              <a:rPr lang="zh-CN" altLang="en-US"/>
              <a:t>产生一个信号</a:t>
            </a:r>
            <a:r>
              <a:rPr lang="en-US" altLang="zh-CN"/>
              <a:t>xt </a:t>
            </a:r>
            <a:r>
              <a:rPr lang="zh-CN" altLang="en-US"/>
              <a:t>，其信息的衰减率为</a:t>
            </a:r>
            <a:r>
              <a:rPr lang="en-US" altLang="zh-CN"/>
              <a:t>wk </a:t>
            </a:r>
            <a:r>
              <a:rPr lang="zh-CN" altLang="en-US"/>
              <a:t>，即在</a:t>
            </a:r>
            <a:r>
              <a:rPr lang="en-US" altLang="zh-CN"/>
              <a:t>k−1</a:t>
            </a:r>
            <a:r>
              <a:rPr lang="zh-CN" altLang="en-US"/>
              <a:t>个时间步长后，信息为原来的</a:t>
            </a:r>
            <a:r>
              <a:rPr lang="en-US" altLang="zh-CN"/>
              <a:t>wk </a:t>
            </a:r>
            <a:r>
              <a:rPr lang="zh-CN" altLang="en-US"/>
              <a:t>倍</a:t>
            </a:r>
            <a:endParaRPr lang="en-US" altLang="zh-CN"/>
          </a:p>
          <a:p>
            <a:pPr lvl="1"/>
            <a:r>
              <a:rPr lang="zh-CN" altLang="en-US"/>
              <a:t>假设</a:t>
            </a:r>
            <a:r>
              <a:rPr lang="en-US" altLang="zh-CN"/>
              <a:t>w1 = 1,w2 = 1/2,w3 = 1/4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时刻</a:t>
            </a:r>
            <a:r>
              <a:rPr lang="en-US" altLang="zh-CN"/>
              <a:t>t</a:t>
            </a:r>
            <a:r>
              <a:rPr lang="zh-CN" altLang="en-US"/>
              <a:t>收到的信号</a:t>
            </a:r>
            <a:r>
              <a:rPr lang="en-US" altLang="zh-CN"/>
              <a:t>yt </a:t>
            </a:r>
            <a:r>
              <a:rPr lang="zh-CN" altLang="en-US"/>
              <a:t>为当前时刻产生的信息和以前时刻延迟信息的叠加。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卷积经常用在信号处理中，用于计算信号的延迟累积。</a:t>
            </a:r>
            <a:endParaRPr lang="en-US" altLang="zh-CN"/>
          </a:p>
          <a:p>
            <a:r>
              <a:rPr lang="zh-CN" altLang="en-US"/>
              <a:t>假设一个信号发生器每个时刻</a:t>
            </a:r>
            <a:r>
              <a:rPr lang="en-US" altLang="zh-CN"/>
              <a:t>t</a:t>
            </a:r>
            <a:r>
              <a:rPr lang="zh-CN" altLang="en-US"/>
              <a:t>产生一个信号</a:t>
            </a:r>
            <a:r>
              <a:rPr lang="en-US" altLang="zh-CN"/>
              <a:t>xt </a:t>
            </a:r>
            <a:r>
              <a:rPr lang="zh-CN" altLang="en-US"/>
              <a:t>，其信息的衰减率为</a:t>
            </a:r>
            <a:r>
              <a:rPr lang="en-US" altLang="zh-CN"/>
              <a:t>wk </a:t>
            </a:r>
            <a:r>
              <a:rPr lang="zh-CN" altLang="en-US"/>
              <a:t>，即在</a:t>
            </a:r>
            <a:r>
              <a:rPr lang="en-US" altLang="zh-CN"/>
              <a:t>k−1</a:t>
            </a:r>
            <a:r>
              <a:rPr lang="zh-CN" altLang="en-US"/>
              <a:t>个时间步长后，信息为原来的</a:t>
            </a:r>
            <a:r>
              <a:rPr lang="en-US" altLang="zh-CN"/>
              <a:t>wk </a:t>
            </a:r>
            <a:r>
              <a:rPr lang="zh-CN" altLang="en-US"/>
              <a:t>倍</a:t>
            </a:r>
            <a:endParaRPr lang="en-US" altLang="zh-CN"/>
          </a:p>
          <a:p>
            <a:pPr lvl="1"/>
            <a:r>
              <a:rPr lang="zh-CN" altLang="en-US"/>
              <a:t>假设</a:t>
            </a:r>
            <a:r>
              <a:rPr lang="en-US" altLang="zh-CN"/>
              <a:t>w1 = 1,w2 = 1/2,w3 = 1/4</a:t>
            </a:r>
            <a:endParaRPr lang="en-US" altLang="zh-CN"/>
          </a:p>
          <a:p>
            <a:r>
              <a:rPr lang="zh-CN" altLang="en-US"/>
              <a:t>时刻</a:t>
            </a:r>
            <a:r>
              <a:rPr lang="en-US" altLang="zh-CN"/>
              <a:t>t</a:t>
            </a:r>
            <a:r>
              <a:rPr lang="zh-CN" altLang="en-US"/>
              <a:t>收到的信号</a:t>
            </a:r>
            <a:r>
              <a:rPr lang="en-US" altLang="zh-CN"/>
              <a:t>yt </a:t>
            </a:r>
            <a:r>
              <a:rPr lang="zh-CN" altLang="en-US"/>
              <a:t>为当前时刻产生的信息和以前时刻延迟信息的叠加</a:t>
            </a:r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669665"/>
            <a:ext cx="4953000" cy="2101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55495" y="6089650"/>
            <a:ext cx="57492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滤波器（filter）或卷积核（convolution kernel）</a:t>
            </a:r>
            <a:endParaRPr lang="zh-CN" altLang="en-US" sz="1800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72000" y="557530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535546" y="3943350"/>
            <a:ext cx="259080" cy="106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" dirty="0"/>
              <a:t>Filter: [-1,0,1]</a:t>
            </a:r>
            <a:endParaRPr lang="zh-CN" altLang="en-US" sz="100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3432175"/>
            <a:ext cx="5473065" cy="2915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30" y="2121535"/>
            <a:ext cx="2573020" cy="1148080"/>
          </a:xfrm>
          <a:prstGeom prst="rect">
            <a:avLst/>
          </a:prstGeom>
        </p:spPr>
      </p:pic>
      <p:sp>
        <p:nvSpPr>
          <p:cNvPr id="13" name="内容占位符 12"/>
          <p:cNvSpPr/>
          <p:nvPr>
            <p:ph sz="quarter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卷积经常用在信号处理中，用于计算信号的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延迟累积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  <a:p>
            <a:pPr lvl="1"/>
            <a:r>
              <a:rPr lang="zh-CN" altLang="en-US">
                <a:sym typeface="+mn-ea"/>
              </a:rPr>
              <a:t>给定一个收入信号序列 </a:t>
            </a:r>
            <a:r>
              <a:rPr>
                <a:sym typeface="+mn-ea"/>
              </a:rPr>
              <a:t>x </a:t>
            </a:r>
            <a:r>
              <a:rPr lang="zh-CN" altLang="en-US">
                <a:sym typeface="+mn-ea"/>
              </a:rPr>
              <a:t>和滤波器 </a:t>
            </a:r>
            <a:r>
              <a:rPr>
                <a:sym typeface="+mn-ea"/>
              </a:rPr>
              <a:t>w </a:t>
            </a:r>
            <a:r>
              <a:rPr lang="zh-CN" altLang="en-US">
                <a:sym typeface="+mn-ea"/>
              </a:rPr>
              <a:t>卷积的输出为：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rgbClr val="FF0000"/>
                </a:solidFill>
              </a:rPr>
              <a:t>滑动步长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零填充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65" y="1716405"/>
            <a:ext cx="5817870" cy="4559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6720" y="483997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等宽卷积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1020" y="297053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窄卷积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窄卷积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，两端不补零</a:t>
            </a:r>
            <a:r>
              <a:rPr lang="en-US" altLang="zh-CN" dirty="0"/>
              <a:t>p = 0</a:t>
            </a:r>
            <a:r>
              <a:rPr lang="zh-CN" altLang="en-US" dirty="0"/>
              <a:t>，卷积后输出长度为</a:t>
            </a:r>
            <a:r>
              <a:rPr lang="en-US" altLang="zh-CN" dirty="0"/>
              <a:t>n − m + 1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m − 1</a:t>
            </a:r>
            <a:r>
              <a:rPr lang="zh-CN" altLang="en-US" dirty="0"/>
              <a:t>，卷积后输出长度</a:t>
            </a:r>
            <a:r>
              <a:rPr lang="en-US" altLang="zh-CN" dirty="0"/>
              <a:t>n + m − 1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等宽卷积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(m − 1)/2</a:t>
            </a:r>
            <a:r>
              <a:rPr lang="zh-CN" altLang="en-US" dirty="0"/>
              <a:t>，卷积后输出长度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在早期的文献中，卷积一般默认为窄卷积。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而目前的文献中，卷积一般默认为等宽卷积。</a:t>
            </a: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844979" y="2239852"/>
            <a:ext cx="4920371" cy="1531833"/>
            <a:chOff x="1918" y="4039"/>
            <a:chExt cx="5399" cy="1681"/>
          </a:xfrm>
        </p:grpSpPr>
        <p:pic>
          <p:nvPicPr>
            <p:cNvPr id="3" name="图片 2" descr="屏幕剪辑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" y="4583"/>
              <a:ext cx="4816" cy="1136"/>
            </a:xfrm>
            <a:prstGeom prst="rect">
              <a:avLst/>
            </a:prstGeom>
          </p:spPr>
        </p:pic>
        <p:pic>
          <p:nvPicPr>
            <p:cNvPr id="4" name="图片 3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" y="4039"/>
              <a:ext cx="1620" cy="545"/>
            </a:xfrm>
            <a:prstGeom prst="rect">
              <a:avLst/>
            </a:prstGeom>
          </p:spPr>
        </p:pic>
      </p:grp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3874135"/>
            <a:ext cx="6461760" cy="2391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135" y="3390900"/>
            <a:ext cx="2625090" cy="28746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卷积层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3011170"/>
          </a:xfrm>
        </p:spPr>
        <p:txBody>
          <a:bodyPr/>
          <a:lstStyle/>
          <a:p>
            <a:r>
              <a:rPr lang="zh-CN" altLang="en-US"/>
              <a:t>数学：</a:t>
            </a:r>
            <a:endParaRPr lang="zh-CN" altLang="en-US"/>
          </a:p>
          <a:p>
            <a:pPr lvl="1"/>
            <a:r>
              <a:rPr lang="zh-CN" altLang="en-US"/>
              <a:t>卷积运算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神经网络：实际为计算矩阵内积(相关系数)；</a:t>
            </a:r>
            <a:endParaRPr lang="zh-CN" altLang="en-US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161868" y="2315558"/>
                <a:ext cx="4031360" cy="755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∞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h</m:t>
                          </m:r>
                        </m:e>
                      </m:nary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868" y="2088228"/>
                <a:ext cx="4031360" cy="755335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0" name="内容占位符 2"/>
          <p:cNvSpPr txBox="1"/>
          <p:nvPr/>
        </p:nvSpPr>
        <p:spPr>
          <a:xfrm>
            <a:off x="6578142" y="2189104"/>
            <a:ext cx="1831947" cy="55581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i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 “ * ”</a:t>
            </a:r>
            <a:r>
              <a:rPr lang="zh-CN" altLang="en-US" sz="2000" i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表示卷积 </a:t>
            </a:r>
            <a:r>
              <a:rPr lang="en-US" altLang="zh-CN" sz="2000" i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)</a:t>
            </a:r>
            <a:endParaRPr lang="en-US" altLang="zh-CN" sz="2000" i="1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980061" y="4148339"/>
          <a:ext cx="222697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163"/>
                <a:gridCol w="371163"/>
                <a:gridCol w="371163"/>
                <a:gridCol w="371163"/>
                <a:gridCol w="371163"/>
                <a:gridCol w="3711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525618" y="4908818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4193569" y="4620477"/>
          <a:ext cx="133093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644"/>
                <a:gridCol w="443644"/>
                <a:gridCol w="4436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592559" y="4908818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311975" y="4428746"/>
          <a:ext cx="1812848" cy="160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212"/>
                <a:gridCol w="453212"/>
                <a:gridCol w="453212"/>
                <a:gridCol w="453212"/>
              </a:tblGrid>
              <a:tr h="401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905434" y="4069976"/>
            <a:ext cx="1256434" cy="12521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164299" y="4114801"/>
          <a:ext cx="107219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399"/>
                <a:gridCol w="357399"/>
                <a:gridCol w="35739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卷积层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00766" y="1452810"/>
          <a:ext cx="222697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163"/>
                <a:gridCol w="371163"/>
                <a:gridCol w="371163"/>
                <a:gridCol w="371163"/>
                <a:gridCol w="371163"/>
                <a:gridCol w="3711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346323" y="2213289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4014274" y="1924948"/>
          <a:ext cx="126257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859"/>
                <a:gridCol w="420859"/>
                <a:gridCol w="420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413264" y="2213289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132680" y="1733217"/>
          <a:ext cx="1868320" cy="160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80"/>
                <a:gridCol w="467080"/>
                <a:gridCol w="467080"/>
                <a:gridCol w="467080"/>
              </a:tblGrid>
              <a:tr h="401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40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101771" y="1376358"/>
            <a:ext cx="1256434" cy="12521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351261" y="1414509"/>
          <a:ext cx="107219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399"/>
                <a:gridCol w="357399"/>
                <a:gridCol w="35739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800766" y="4072417"/>
          <a:ext cx="222697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163"/>
                <a:gridCol w="371163"/>
                <a:gridCol w="371163"/>
                <a:gridCol w="371163"/>
                <a:gridCol w="371163"/>
                <a:gridCol w="3711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3346323" y="4832896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4014273" y="4544555"/>
          <a:ext cx="126257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859"/>
                <a:gridCol w="420859"/>
                <a:gridCol w="420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5413264" y="4832896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6132680" y="4352824"/>
          <a:ext cx="1868320" cy="160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80"/>
                <a:gridCol w="467080"/>
                <a:gridCol w="467080"/>
                <a:gridCol w="467080"/>
              </a:tblGrid>
              <a:tr h="401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743177" y="4372483"/>
            <a:ext cx="1256434" cy="12521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992667" y="4410634"/>
          <a:ext cx="107219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399"/>
                <a:gridCol w="357399"/>
                <a:gridCol w="35739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559" y="452275"/>
            <a:ext cx="8640960" cy="82832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让机器更好的理解和服务人类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274" name="KSO_Shape"/>
          <p:cNvSpPr/>
          <p:nvPr/>
        </p:nvSpPr>
        <p:spPr bwMode="auto">
          <a:xfrm>
            <a:off x="1238249" y="3543300"/>
            <a:ext cx="2105025" cy="1809750"/>
          </a:xfrm>
          <a:custGeom>
            <a:avLst/>
            <a:gdLst/>
            <a:ahLst/>
            <a:cxnLst/>
            <a:rect l="0" t="0" r="r" b="b"/>
            <a:pathLst>
              <a:path w="4741862" h="3833813">
                <a:moveTo>
                  <a:pt x="247650" y="2000250"/>
                </a:moveTo>
                <a:lnTo>
                  <a:pt x="1016000" y="2000250"/>
                </a:lnTo>
                <a:lnTo>
                  <a:pt x="1030288" y="2003425"/>
                </a:lnTo>
                <a:lnTo>
                  <a:pt x="1041400" y="2012950"/>
                </a:lnTo>
                <a:lnTo>
                  <a:pt x="1050925" y="2020888"/>
                </a:lnTo>
                <a:lnTo>
                  <a:pt x="1054100" y="2036763"/>
                </a:lnTo>
                <a:lnTo>
                  <a:pt x="1050925" y="2051051"/>
                </a:lnTo>
                <a:lnTo>
                  <a:pt x="1041400" y="2063751"/>
                </a:lnTo>
                <a:lnTo>
                  <a:pt x="1030288" y="2071688"/>
                </a:lnTo>
                <a:lnTo>
                  <a:pt x="1016000" y="2074863"/>
                </a:lnTo>
                <a:lnTo>
                  <a:pt x="247650" y="2074863"/>
                </a:lnTo>
                <a:lnTo>
                  <a:pt x="233362" y="2071688"/>
                </a:lnTo>
                <a:lnTo>
                  <a:pt x="220662" y="2063751"/>
                </a:lnTo>
                <a:lnTo>
                  <a:pt x="212725" y="2051051"/>
                </a:lnTo>
                <a:lnTo>
                  <a:pt x="209550" y="2036763"/>
                </a:lnTo>
                <a:lnTo>
                  <a:pt x="212725" y="2020888"/>
                </a:lnTo>
                <a:lnTo>
                  <a:pt x="220662" y="2012950"/>
                </a:lnTo>
                <a:lnTo>
                  <a:pt x="233362" y="2003425"/>
                </a:lnTo>
                <a:lnTo>
                  <a:pt x="247650" y="2000250"/>
                </a:lnTo>
                <a:close/>
                <a:moveTo>
                  <a:pt x="244475" y="1901825"/>
                </a:moveTo>
                <a:lnTo>
                  <a:pt x="1012825" y="1901825"/>
                </a:lnTo>
                <a:lnTo>
                  <a:pt x="1027112" y="1905000"/>
                </a:lnTo>
                <a:lnTo>
                  <a:pt x="1039812" y="1914525"/>
                </a:lnTo>
                <a:lnTo>
                  <a:pt x="1044575" y="1925638"/>
                </a:lnTo>
                <a:lnTo>
                  <a:pt x="1047750" y="1941513"/>
                </a:lnTo>
                <a:lnTo>
                  <a:pt x="1044575" y="1952626"/>
                </a:lnTo>
                <a:lnTo>
                  <a:pt x="1039812" y="1965326"/>
                </a:lnTo>
                <a:lnTo>
                  <a:pt x="1027112" y="1973263"/>
                </a:lnTo>
                <a:lnTo>
                  <a:pt x="1012825" y="1976438"/>
                </a:lnTo>
                <a:lnTo>
                  <a:pt x="244475" y="1976438"/>
                </a:lnTo>
                <a:lnTo>
                  <a:pt x="230188" y="1973263"/>
                </a:lnTo>
                <a:lnTo>
                  <a:pt x="217488" y="1965326"/>
                </a:lnTo>
                <a:lnTo>
                  <a:pt x="209550" y="1952626"/>
                </a:lnTo>
                <a:lnTo>
                  <a:pt x="206375" y="1941513"/>
                </a:lnTo>
                <a:lnTo>
                  <a:pt x="209550" y="1925638"/>
                </a:lnTo>
                <a:lnTo>
                  <a:pt x="217488" y="1914525"/>
                </a:lnTo>
                <a:lnTo>
                  <a:pt x="230188" y="1905000"/>
                </a:lnTo>
                <a:lnTo>
                  <a:pt x="244475" y="1901825"/>
                </a:lnTo>
                <a:close/>
                <a:moveTo>
                  <a:pt x="277813" y="1803400"/>
                </a:moveTo>
                <a:lnTo>
                  <a:pt x="1047750" y="1803400"/>
                </a:lnTo>
                <a:lnTo>
                  <a:pt x="1060450" y="1806575"/>
                </a:lnTo>
                <a:lnTo>
                  <a:pt x="1071563" y="1816100"/>
                </a:lnTo>
                <a:lnTo>
                  <a:pt x="1081088" y="1827213"/>
                </a:lnTo>
                <a:lnTo>
                  <a:pt x="1084263" y="1843088"/>
                </a:lnTo>
                <a:lnTo>
                  <a:pt x="1081088" y="1857376"/>
                </a:lnTo>
                <a:lnTo>
                  <a:pt x="1071563" y="1868488"/>
                </a:lnTo>
                <a:lnTo>
                  <a:pt x="1060450" y="1874838"/>
                </a:lnTo>
                <a:lnTo>
                  <a:pt x="1047750" y="1878013"/>
                </a:lnTo>
                <a:lnTo>
                  <a:pt x="277813" y="1878013"/>
                </a:lnTo>
                <a:lnTo>
                  <a:pt x="263525" y="1874838"/>
                </a:lnTo>
                <a:lnTo>
                  <a:pt x="250825" y="1868488"/>
                </a:lnTo>
                <a:lnTo>
                  <a:pt x="244475" y="1857376"/>
                </a:lnTo>
                <a:lnTo>
                  <a:pt x="241300" y="1843088"/>
                </a:lnTo>
                <a:lnTo>
                  <a:pt x="244475" y="1827213"/>
                </a:lnTo>
                <a:lnTo>
                  <a:pt x="250825" y="1816100"/>
                </a:lnTo>
                <a:lnTo>
                  <a:pt x="263525" y="1806575"/>
                </a:lnTo>
                <a:lnTo>
                  <a:pt x="277813" y="1803400"/>
                </a:lnTo>
                <a:close/>
                <a:moveTo>
                  <a:pt x="238125" y="1708150"/>
                </a:moveTo>
                <a:lnTo>
                  <a:pt x="1009650" y="1708150"/>
                </a:lnTo>
                <a:lnTo>
                  <a:pt x="1020762" y="1711325"/>
                </a:lnTo>
                <a:lnTo>
                  <a:pt x="1033462" y="1717675"/>
                </a:lnTo>
                <a:lnTo>
                  <a:pt x="1041400" y="1728788"/>
                </a:lnTo>
                <a:lnTo>
                  <a:pt x="1044575" y="1744663"/>
                </a:lnTo>
                <a:lnTo>
                  <a:pt x="1041400" y="1758951"/>
                </a:lnTo>
                <a:lnTo>
                  <a:pt x="1033462" y="1770063"/>
                </a:lnTo>
                <a:lnTo>
                  <a:pt x="1020762" y="1779588"/>
                </a:lnTo>
                <a:lnTo>
                  <a:pt x="1009650" y="1782763"/>
                </a:lnTo>
                <a:lnTo>
                  <a:pt x="238125" y="1782763"/>
                </a:lnTo>
                <a:lnTo>
                  <a:pt x="223838" y="1779588"/>
                </a:lnTo>
                <a:lnTo>
                  <a:pt x="212725" y="1770063"/>
                </a:lnTo>
                <a:lnTo>
                  <a:pt x="206375" y="1758951"/>
                </a:lnTo>
                <a:lnTo>
                  <a:pt x="203200" y="1744663"/>
                </a:lnTo>
                <a:lnTo>
                  <a:pt x="206375" y="1728788"/>
                </a:lnTo>
                <a:lnTo>
                  <a:pt x="212725" y="1717675"/>
                </a:lnTo>
                <a:lnTo>
                  <a:pt x="223838" y="1711325"/>
                </a:lnTo>
                <a:lnTo>
                  <a:pt x="238125" y="1708150"/>
                </a:lnTo>
                <a:close/>
                <a:moveTo>
                  <a:pt x="301626" y="1609725"/>
                </a:moveTo>
                <a:lnTo>
                  <a:pt x="1068388" y="1609725"/>
                </a:lnTo>
                <a:lnTo>
                  <a:pt x="1084264" y="1612900"/>
                </a:lnTo>
                <a:lnTo>
                  <a:pt x="1095376" y="1620838"/>
                </a:lnTo>
                <a:lnTo>
                  <a:pt x="1104901" y="1633538"/>
                </a:lnTo>
                <a:lnTo>
                  <a:pt x="1108076" y="1644650"/>
                </a:lnTo>
                <a:lnTo>
                  <a:pt x="1104901" y="1660526"/>
                </a:lnTo>
                <a:lnTo>
                  <a:pt x="1095376" y="1671638"/>
                </a:lnTo>
                <a:lnTo>
                  <a:pt x="1084264" y="1681163"/>
                </a:lnTo>
                <a:lnTo>
                  <a:pt x="1068388" y="1684338"/>
                </a:lnTo>
                <a:lnTo>
                  <a:pt x="301626" y="1684338"/>
                </a:lnTo>
                <a:lnTo>
                  <a:pt x="287338" y="1681163"/>
                </a:lnTo>
                <a:lnTo>
                  <a:pt x="274638" y="1671638"/>
                </a:lnTo>
                <a:lnTo>
                  <a:pt x="268288" y="1660526"/>
                </a:lnTo>
                <a:lnTo>
                  <a:pt x="265113" y="1644650"/>
                </a:lnTo>
                <a:lnTo>
                  <a:pt x="268288" y="1633538"/>
                </a:lnTo>
                <a:lnTo>
                  <a:pt x="274638" y="1620838"/>
                </a:lnTo>
                <a:lnTo>
                  <a:pt x="287338" y="1612900"/>
                </a:lnTo>
                <a:lnTo>
                  <a:pt x="301626" y="1609725"/>
                </a:lnTo>
                <a:close/>
                <a:moveTo>
                  <a:pt x="254001" y="1511300"/>
                </a:moveTo>
                <a:lnTo>
                  <a:pt x="1020764" y="1511300"/>
                </a:lnTo>
                <a:lnTo>
                  <a:pt x="1036638" y="1514475"/>
                </a:lnTo>
                <a:lnTo>
                  <a:pt x="1047751" y="1522413"/>
                </a:lnTo>
                <a:lnTo>
                  <a:pt x="1057276" y="1535113"/>
                </a:lnTo>
                <a:lnTo>
                  <a:pt x="1060451" y="1549401"/>
                </a:lnTo>
                <a:lnTo>
                  <a:pt x="1057276" y="1562101"/>
                </a:lnTo>
                <a:lnTo>
                  <a:pt x="1047751" y="1573213"/>
                </a:lnTo>
                <a:lnTo>
                  <a:pt x="1036638" y="1582738"/>
                </a:lnTo>
                <a:lnTo>
                  <a:pt x="1020764" y="1585913"/>
                </a:lnTo>
                <a:lnTo>
                  <a:pt x="254001" y="1585913"/>
                </a:lnTo>
                <a:lnTo>
                  <a:pt x="238126" y="1582738"/>
                </a:lnTo>
                <a:lnTo>
                  <a:pt x="227013" y="1573213"/>
                </a:lnTo>
                <a:lnTo>
                  <a:pt x="220663" y="1562101"/>
                </a:lnTo>
                <a:lnTo>
                  <a:pt x="217488" y="1549401"/>
                </a:lnTo>
                <a:lnTo>
                  <a:pt x="220663" y="1535113"/>
                </a:lnTo>
                <a:lnTo>
                  <a:pt x="227013" y="1522413"/>
                </a:lnTo>
                <a:lnTo>
                  <a:pt x="238126" y="1514475"/>
                </a:lnTo>
                <a:lnTo>
                  <a:pt x="254001" y="1511300"/>
                </a:lnTo>
                <a:close/>
                <a:moveTo>
                  <a:pt x="274638" y="1412875"/>
                </a:moveTo>
                <a:lnTo>
                  <a:pt x="1041400" y="1412875"/>
                </a:lnTo>
                <a:lnTo>
                  <a:pt x="1057276" y="1416050"/>
                </a:lnTo>
                <a:lnTo>
                  <a:pt x="1068388" y="1423988"/>
                </a:lnTo>
                <a:lnTo>
                  <a:pt x="1077913" y="1436688"/>
                </a:lnTo>
                <a:lnTo>
                  <a:pt x="1081088" y="1450976"/>
                </a:lnTo>
                <a:lnTo>
                  <a:pt x="1077913" y="1466851"/>
                </a:lnTo>
                <a:lnTo>
                  <a:pt x="1068388" y="1477963"/>
                </a:lnTo>
                <a:lnTo>
                  <a:pt x="1057276" y="1484313"/>
                </a:lnTo>
                <a:lnTo>
                  <a:pt x="1041400" y="1487488"/>
                </a:lnTo>
                <a:lnTo>
                  <a:pt x="274638" y="1487488"/>
                </a:lnTo>
                <a:lnTo>
                  <a:pt x="260350" y="1484313"/>
                </a:lnTo>
                <a:lnTo>
                  <a:pt x="247650" y="1477963"/>
                </a:lnTo>
                <a:lnTo>
                  <a:pt x="238126" y="1466851"/>
                </a:lnTo>
                <a:lnTo>
                  <a:pt x="236538" y="1450976"/>
                </a:lnTo>
                <a:lnTo>
                  <a:pt x="238126" y="1436688"/>
                </a:lnTo>
                <a:lnTo>
                  <a:pt x="247650" y="1423988"/>
                </a:lnTo>
                <a:lnTo>
                  <a:pt x="260350" y="1416050"/>
                </a:lnTo>
                <a:lnTo>
                  <a:pt x="274638" y="1412875"/>
                </a:lnTo>
                <a:close/>
                <a:moveTo>
                  <a:pt x="3359150" y="0"/>
                </a:moveTo>
                <a:lnTo>
                  <a:pt x="3403600" y="3175"/>
                </a:lnTo>
                <a:lnTo>
                  <a:pt x="3449638" y="6350"/>
                </a:lnTo>
                <a:lnTo>
                  <a:pt x="3494088" y="17462"/>
                </a:lnTo>
                <a:lnTo>
                  <a:pt x="3535362" y="30162"/>
                </a:lnTo>
                <a:lnTo>
                  <a:pt x="3579814" y="50800"/>
                </a:lnTo>
                <a:lnTo>
                  <a:pt x="3619500" y="71437"/>
                </a:lnTo>
                <a:lnTo>
                  <a:pt x="3654426" y="98425"/>
                </a:lnTo>
                <a:lnTo>
                  <a:pt x="3687762" y="128587"/>
                </a:lnTo>
                <a:lnTo>
                  <a:pt x="3717926" y="158750"/>
                </a:lnTo>
                <a:lnTo>
                  <a:pt x="3744914" y="193675"/>
                </a:lnTo>
                <a:lnTo>
                  <a:pt x="3768726" y="230187"/>
                </a:lnTo>
                <a:lnTo>
                  <a:pt x="3789362" y="268287"/>
                </a:lnTo>
                <a:lnTo>
                  <a:pt x="3803650" y="311150"/>
                </a:lnTo>
                <a:lnTo>
                  <a:pt x="3816350" y="352425"/>
                </a:lnTo>
                <a:lnTo>
                  <a:pt x="3822700" y="393700"/>
                </a:lnTo>
                <a:lnTo>
                  <a:pt x="3827462" y="439737"/>
                </a:lnTo>
                <a:lnTo>
                  <a:pt x="3825876" y="484187"/>
                </a:lnTo>
                <a:lnTo>
                  <a:pt x="3822700" y="528637"/>
                </a:lnTo>
                <a:lnTo>
                  <a:pt x="3813176" y="573087"/>
                </a:lnTo>
                <a:lnTo>
                  <a:pt x="3798888" y="615950"/>
                </a:lnTo>
                <a:lnTo>
                  <a:pt x="3776662" y="660400"/>
                </a:lnTo>
                <a:lnTo>
                  <a:pt x="3756026" y="698500"/>
                </a:lnTo>
                <a:lnTo>
                  <a:pt x="3729038" y="735012"/>
                </a:lnTo>
                <a:lnTo>
                  <a:pt x="3702050" y="768350"/>
                </a:lnTo>
                <a:lnTo>
                  <a:pt x="3670300" y="796925"/>
                </a:lnTo>
                <a:lnTo>
                  <a:pt x="3633788" y="823912"/>
                </a:lnTo>
                <a:lnTo>
                  <a:pt x="3598862" y="847724"/>
                </a:lnTo>
                <a:lnTo>
                  <a:pt x="3606800" y="844549"/>
                </a:lnTo>
                <a:lnTo>
                  <a:pt x="3633788" y="842962"/>
                </a:lnTo>
                <a:lnTo>
                  <a:pt x="3675062" y="839787"/>
                </a:lnTo>
                <a:lnTo>
                  <a:pt x="3721100" y="839787"/>
                </a:lnTo>
                <a:lnTo>
                  <a:pt x="3765550" y="842962"/>
                </a:lnTo>
                <a:lnTo>
                  <a:pt x="3810000" y="850899"/>
                </a:lnTo>
                <a:lnTo>
                  <a:pt x="3857626" y="863599"/>
                </a:lnTo>
                <a:lnTo>
                  <a:pt x="3902076" y="881062"/>
                </a:lnTo>
                <a:lnTo>
                  <a:pt x="3948112" y="904874"/>
                </a:lnTo>
                <a:lnTo>
                  <a:pt x="3989388" y="935037"/>
                </a:lnTo>
                <a:lnTo>
                  <a:pt x="4019550" y="958849"/>
                </a:lnTo>
                <a:lnTo>
                  <a:pt x="4046538" y="982662"/>
                </a:lnTo>
                <a:lnTo>
                  <a:pt x="4070350" y="1009649"/>
                </a:lnTo>
                <a:lnTo>
                  <a:pt x="4094162" y="1039812"/>
                </a:lnTo>
                <a:lnTo>
                  <a:pt x="4117976" y="1068387"/>
                </a:lnTo>
                <a:lnTo>
                  <a:pt x="4138612" y="1101724"/>
                </a:lnTo>
                <a:lnTo>
                  <a:pt x="4179888" y="1169987"/>
                </a:lnTo>
                <a:lnTo>
                  <a:pt x="4216400" y="1243012"/>
                </a:lnTo>
                <a:lnTo>
                  <a:pt x="4249738" y="1319212"/>
                </a:lnTo>
                <a:lnTo>
                  <a:pt x="4278312" y="1400174"/>
                </a:lnTo>
                <a:lnTo>
                  <a:pt x="4305300" y="1484312"/>
                </a:lnTo>
                <a:lnTo>
                  <a:pt x="4329112" y="1568450"/>
                </a:lnTo>
                <a:lnTo>
                  <a:pt x="4352926" y="1654175"/>
                </a:lnTo>
                <a:lnTo>
                  <a:pt x="4395788" y="1824038"/>
                </a:lnTo>
                <a:lnTo>
                  <a:pt x="4433888" y="1989138"/>
                </a:lnTo>
                <a:lnTo>
                  <a:pt x="4451910" y="2059780"/>
                </a:lnTo>
                <a:lnTo>
                  <a:pt x="4606926" y="935037"/>
                </a:lnTo>
                <a:lnTo>
                  <a:pt x="4610100" y="919162"/>
                </a:lnTo>
                <a:lnTo>
                  <a:pt x="4616450" y="908049"/>
                </a:lnTo>
                <a:lnTo>
                  <a:pt x="4625976" y="898524"/>
                </a:lnTo>
                <a:lnTo>
                  <a:pt x="4633914" y="890587"/>
                </a:lnTo>
                <a:lnTo>
                  <a:pt x="4646614" y="881062"/>
                </a:lnTo>
                <a:lnTo>
                  <a:pt x="4657726" y="877887"/>
                </a:lnTo>
                <a:lnTo>
                  <a:pt x="4670426" y="874712"/>
                </a:lnTo>
                <a:lnTo>
                  <a:pt x="4684714" y="874712"/>
                </a:lnTo>
                <a:lnTo>
                  <a:pt x="4697414" y="877887"/>
                </a:lnTo>
                <a:lnTo>
                  <a:pt x="4708526" y="884237"/>
                </a:lnTo>
                <a:lnTo>
                  <a:pt x="4721226" y="892174"/>
                </a:lnTo>
                <a:lnTo>
                  <a:pt x="4729162" y="901699"/>
                </a:lnTo>
                <a:lnTo>
                  <a:pt x="4735514" y="914399"/>
                </a:lnTo>
                <a:lnTo>
                  <a:pt x="4738688" y="925512"/>
                </a:lnTo>
                <a:lnTo>
                  <a:pt x="4741862" y="938212"/>
                </a:lnTo>
                <a:lnTo>
                  <a:pt x="4741862" y="952499"/>
                </a:lnTo>
                <a:lnTo>
                  <a:pt x="4538662" y="2415850"/>
                </a:lnTo>
                <a:lnTo>
                  <a:pt x="4538662" y="3765551"/>
                </a:lnTo>
                <a:lnTo>
                  <a:pt x="4535488" y="3779838"/>
                </a:lnTo>
                <a:lnTo>
                  <a:pt x="4532314" y="3792538"/>
                </a:lnTo>
                <a:lnTo>
                  <a:pt x="4527550" y="3803651"/>
                </a:lnTo>
                <a:lnTo>
                  <a:pt x="4518026" y="3813176"/>
                </a:lnTo>
                <a:lnTo>
                  <a:pt x="4508500" y="3821113"/>
                </a:lnTo>
                <a:lnTo>
                  <a:pt x="4497388" y="3827463"/>
                </a:lnTo>
                <a:lnTo>
                  <a:pt x="4484688" y="3833813"/>
                </a:lnTo>
                <a:lnTo>
                  <a:pt x="4470400" y="3833813"/>
                </a:lnTo>
                <a:lnTo>
                  <a:pt x="4454526" y="3833813"/>
                </a:lnTo>
                <a:lnTo>
                  <a:pt x="4443414" y="3827463"/>
                </a:lnTo>
                <a:lnTo>
                  <a:pt x="4430714" y="3821113"/>
                </a:lnTo>
                <a:lnTo>
                  <a:pt x="4422776" y="3813176"/>
                </a:lnTo>
                <a:lnTo>
                  <a:pt x="4413250" y="3803651"/>
                </a:lnTo>
                <a:lnTo>
                  <a:pt x="4406900" y="3792538"/>
                </a:lnTo>
                <a:lnTo>
                  <a:pt x="4403726" y="3779838"/>
                </a:lnTo>
                <a:lnTo>
                  <a:pt x="4402138" y="3765551"/>
                </a:lnTo>
                <a:lnTo>
                  <a:pt x="4402138" y="2505075"/>
                </a:lnTo>
                <a:lnTo>
                  <a:pt x="4398962" y="2493962"/>
                </a:lnTo>
                <a:lnTo>
                  <a:pt x="4395788" y="2478087"/>
                </a:lnTo>
                <a:lnTo>
                  <a:pt x="4395788" y="2474913"/>
                </a:lnTo>
                <a:lnTo>
                  <a:pt x="4386264" y="2493963"/>
                </a:lnTo>
                <a:lnTo>
                  <a:pt x="4378326" y="2511425"/>
                </a:lnTo>
                <a:lnTo>
                  <a:pt x="4365626" y="2528888"/>
                </a:lnTo>
                <a:lnTo>
                  <a:pt x="4351338" y="2544763"/>
                </a:lnTo>
                <a:lnTo>
                  <a:pt x="4335464" y="2559050"/>
                </a:lnTo>
                <a:lnTo>
                  <a:pt x="4321176" y="2570163"/>
                </a:lnTo>
                <a:lnTo>
                  <a:pt x="4302126" y="2579688"/>
                </a:lnTo>
                <a:lnTo>
                  <a:pt x="4284664" y="2589213"/>
                </a:lnTo>
                <a:lnTo>
                  <a:pt x="4264026" y="2597150"/>
                </a:lnTo>
                <a:lnTo>
                  <a:pt x="4243388" y="2603500"/>
                </a:lnTo>
                <a:lnTo>
                  <a:pt x="4222750" y="2606675"/>
                </a:lnTo>
                <a:lnTo>
                  <a:pt x="3565526" y="2677005"/>
                </a:lnTo>
                <a:lnTo>
                  <a:pt x="3565526" y="3765551"/>
                </a:lnTo>
                <a:lnTo>
                  <a:pt x="3565526" y="3779838"/>
                </a:lnTo>
                <a:lnTo>
                  <a:pt x="3559176" y="3792538"/>
                </a:lnTo>
                <a:lnTo>
                  <a:pt x="3552826" y="3803651"/>
                </a:lnTo>
                <a:lnTo>
                  <a:pt x="3548064" y="3813176"/>
                </a:lnTo>
                <a:lnTo>
                  <a:pt x="3535364" y="3821113"/>
                </a:lnTo>
                <a:lnTo>
                  <a:pt x="3524250" y="3827463"/>
                </a:lnTo>
                <a:lnTo>
                  <a:pt x="3511550" y="3833813"/>
                </a:lnTo>
                <a:lnTo>
                  <a:pt x="3500438" y="3833813"/>
                </a:lnTo>
                <a:lnTo>
                  <a:pt x="3484564" y="3833813"/>
                </a:lnTo>
                <a:lnTo>
                  <a:pt x="3473450" y="3827463"/>
                </a:lnTo>
                <a:lnTo>
                  <a:pt x="3460750" y="3821113"/>
                </a:lnTo>
                <a:lnTo>
                  <a:pt x="3451226" y="3813176"/>
                </a:lnTo>
                <a:lnTo>
                  <a:pt x="3443288" y="3803651"/>
                </a:lnTo>
                <a:lnTo>
                  <a:pt x="3436938" y="3792538"/>
                </a:lnTo>
                <a:lnTo>
                  <a:pt x="3430588" y="3779838"/>
                </a:lnTo>
                <a:lnTo>
                  <a:pt x="3430588" y="3765551"/>
                </a:lnTo>
                <a:lnTo>
                  <a:pt x="3430588" y="2920423"/>
                </a:lnTo>
                <a:lnTo>
                  <a:pt x="3355976" y="3582988"/>
                </a:lnTo>
                <a:lnTo>
                  <a:pt x="3349626" y="3603625"/>
                </a:lnTo>
                <a:lnTo>
                  <a:pt x="3348038" y="3624263"/>
                </a:lnTo>
                <a:lnTo>
                  <a:pt x="3338514" y="3643313"/>
                </a:lnTo>
                <a:lnTo>
                  <a:pt x="3328988" y="3663950"/>
                </a:lnTo>
                <a:lnTo>
                  <a:pt x="3317876" y="3678238"/>
                </a:lnTo>
                <a:lnTo>
                  <a:pt x="3305176" y="3695700"/>
                </a:lnTo>
                <a:lnTo>
                  <a:pt x="3290888" y="3711575"/>
                </a:lnTo>
                <a:lnTo>
                  <a:pt x="3275014" y="3722688"/>
                </a:lnTo>
                <a:lnTo>
                  <a:pt x="3260726" y="3735388"/>
                </a:lnTo>
                <a:lnTo>
                  <a:pt x="3243262" y="3746500"/>
                </a:lnTo>
                <a:lnTo>
                  <a:pt x="3222626" y="3756025"/>
                </a:lnTo>
                <a:lnTo>
                  <a:pt x="3203576" y="3762375"/>
                </a:lnTo>
                <a:lnTo>
                  <a:pt x="3182938" y="3768725"/>
                </a:lnTo>
                <a:lnTo>
                  <a:pt x="3162300" y="3771900"/>
                </a:lnTo>
                <a:lnTo>
                  <a:pt x="3141662" y="3771900"/>
                </a:lnTo>
                <a:lnTo>
                  <a:pt x="3121026" y="3771900"/>
                </a:lnTo>
                <a:lnTo>
                  <a:pt x="3097214" y="3765550"/>
                </a:lnTo>
                <a:lnTo>
                  <a:pt x="3078162" y="3759200"/>
                </a:lnTo>
                <a:lnTo>
                  <a:pt x="3057526" y="3752850"/>
                </a:lnTo>
                <a:lnTo>
                  <a:pt x="3040062" y="3744913"/>
                </a:lnTo>
                <a:lnTo>
                  <a:pt x="3022600" y="3732213"/>
                </a:lnTo>
                <a:lnTo>
                  <a:pt x="3003550" y="3721100"/>
                </a:lnTo>
                <a:lnTo>
                  <a:pt x="2989263" y="3705225"/>
                </a:lnTo>
                <a:lnTo>
                  <a:pt x="2976563" y="3690938"/>
                </a:lnTo>
                <a:lnTo>
                  <a:pt x="2965450" y="3671888"/>
                </a:lnTo>
                <a:lnTo>
                  <a:pt x="2952750" y="3657600"/>
                </a:lnTo>
                <a:lnTo>
                  <a:pt x="2947988" y="3636963"/>
                </a:lnTo>
                <a:lnTo>
                  <a:pt x="2938463" y="3619500"/>
                </a:lnTo>
                <a:lnTo>
                  <a:pt x="2935288" y="3597275"/>
                </a:lnTo>
                <a:lnTo>
                  <a:pt x="2932113" y="3576638"/>
                </a:lnTo>
                <a:lnTo>
                  <a:pt x="2928938" y="3556000"/>
                </a:lnTo>
                <a:lnTo>
                  <a:pt x="2932113" y="3532188"/>
                </a:lnTo>
                <a:lnTo>
                  <a:pt x="3051176" y="2478087"/>
                </a:lnTo>
                <a:lnTo>
                  <a:pt x="3054350" y="2457450"/>
                </a:lnTo>
                <a:lnTo>
                  <a:pt x="3060700" y="2436812"/>
                </a:lnTo>
                <a:lnTo>
                  <a:pt x="3070226" y="2416175"/>
                </a:lnTo>
                <a:lnTo>
                  <a:pt x="3078162" y="2397125"/>
                </a:lnTo>
                <a:lnTo>
                  <a:pt x="3087688" y="2379662"/>
                </a:lnTo>
                <a:lnTo>
                  <a:pt x="3101976" y="2365375"/>
                </a:lnTo>
                <a:lnTo>
                  <a:pt x="3114676" y="2349500"/>
                </a:lnTo>
                <a:lnTo>
                  <a:pt x="3128962" y="2335212"/>
                </a:lnTo>
                <a:lnTo>
                  <a:pt x="3148014" y="2322512"/>
                </a:lnTo>
                <a:lnTo>
                  <a:pt x="3165476" y="2314575"/>
                </a:lnTo>
                <a:lnTo>
                  <a:pt x="3182938" y="2305050"/>
                </a:lnTo>
                <a:lnTo>
                  <a:pt x="3203576" y="2298700"/>
                </a:lnTo>
                <a:lnTo>
                  <a:pt x="3222626" y="2293937"/>
                </a:lnTo>
                <a:lnTo>
                  <a:pt x="3243262" y="2290762"/>
                </a:lnTo>
                <a:lnTo>
                  <a:pt x="3260726" y="2290762"/>
                </a:lnTo>
                <a:lnTo>
                  <a:pt x="3273426" y="2284412"/>
                </a:lnTo>
                <a:lnTo>
                  <a:pt x="3294064" y="2281237"/>
                </a:lnTo>
                <a:lnTo>
                  <a:pt x="3314700" y="2274887"/>
                </a:lnTo>
                <a:lnTo>
                  <a:pt x="3690474" y="2234675"/>
                </a:lnTo>
                <a:lnTo>
                  <a:pt x="3667126" y="2144713"/>
                </a:lnTo>
                <a:lnTo>
                  <a:pt x="3609976" y="1931988"/>
                </a:lnTo>
                <a:lnTo>
                  <a:pt x="3582988" y="1827213"/>
                </a:lnTo>
                <a:lnTo>
                  <a:pt x="3549650" y="1722437"/>
                </a:lnTo>
                <a:lnTo>
                  <a:pt x="3514726" y="1620837"/>
                </a:lnTo>
                <a:lnTo>
                  <a:pt x="3475038" y="1525587"/>
                </a:lnTo>
                <a:lnTo>
                  <a:pt x="3459802" y="1481266"/>
                </a:lnTo>
                <a:lnTo>
                  <a:pt x="3457576" y="1484313"/>
                </a:lnTo>
                <a:lnTo>
                  <a:pt x="3406776" y="1570038"/>
                </a:lnTo>
                <a:lnTo>
                  <a:pt x="3359150" y="1660525"/>
                </a:lnTo>
                <a:lnTo>
                  <a:pt x="3341750" y="1690108"/>
                </a:lnTo>
                <a:lnTo>
                  <a:pt x="3341688" y="1690688"/>
                </a:lnTo>
                <a:lnTo>
                  <a:pt x="3328988" y="1717675"/>
                </a:lnTo>
                <a:lnTo>
                  <a:pt x="3317876" y="1744663"/>
                </a:lnTo>
                <a:lnTo>
                  <a:pt x="3297238" y="1765300"/>
                </a:lnTo>
                <a:lnTo>
                  <a:pt x="3275014" y="1782763"/>
                </a:lnTo>
                <a:lnTo>
                  <a:pt x="3249614" y="1797050"/>
                </a:lnTo>
                <a:lnTo>
                  <a:pt x="3219450" y="1806575"/>
                </a:lnTo>
                <a:lnTo>
                  <a:pt x="2603954" y="1993900"/>
                </a:lnTo>
                <a:lnTo>
                  <a:pt x="2606676" y="1993900"/>
                </a:lnTo>
                <a:lnTo>
                  <a:pt x="2619376" y="1993900"/>
                </a:lnTo>
                <a:lnTo>
                  <a:pt x="2633663" y="2000250"/>
                </a:lnTo>
                <a:lnTo>
                  <a:pt x="2646363" y="2006600"/>
                </a:lnTo>
                <a:lnTo>
                  <a:pt x="2654300" y="2016125"/>
                </a:lnTo>
                <a:lnTo>
                  <a:pt x="2663826" y="2024063"/>
                </a:lnTo>
                <a:lnTo>
                  <a:pt x="2670176" y="2036763"/>
                </a:lnTo>
                <a:lnTo>
                  <a:pt x="2671763" y="2047875"/>
                </a:lnTo>
                <a:lnTo>
                  <a:pt x="2674938" y="2063751"/>
                </a:lnTo>
                <a:lnTo>
                  <a:pt x="2671763" y="2074863"/>
                </a:lnTo>
                <a:lnTo>
                  <a:pt x="2670176" y="2087563"/>
                </a:lnTo>
                <a:lnTo>
                  <a:pt x="2663826" y="2098676"/>
                </a:lnTo>
                <a:lnTo>
                  <a:pt x="2654300" y="2111375"/>
                </a:lnTo>
                <a:lnTo>
                  <a:pt x="3027362" y="2111375"/>
                </a:lnTo>
                <a:lnTo>
                  <a:pt x="3040062" y="2111375"/>
                </a:lnTo>
                <a:lnTo>
                  <a:pt x="3054350" y="2114550"/>
                </a:lnTo>
                <a:lnTo>
                  <a:pt x="3063876" y="2119313"/>
                </a:lnTo>
                <a:lnTo>
                  <a:pt x="3074988" y="2128838"/>
                </a:lnTo>
                <a:lnTo>
                  <a:pt x="3084514" y="2141538"/>
                </a:lnTo>
                <a:lnTo>
                  <a:pt x="3090862" y="2149475"/>
                </a:lnTo>
                <a:lnTo>
                  <a:pt x="3094038" y="2165350"/>
                </a:lnTo>
                <a:lnTo>
                  <a:pt x="3094038" y="2176463"/>
                </a:lnTo>
                <a:lnTo>
                  <a:pt x="3094038" y="2192338"/>
                </a:lnTo>
                <a:lnTo>
                  <a:pt x="3090862" y="2203450"/>
                </a:lnTo>
                <a:lnTo>
                  <a:pt x="3084514" y="2216150"/>
                </a:lnTo>
                <a:lnTo>
                  <a:pt x="3074988" y="2224088"/>
                </a:lnTo>
                <a:lnTo>
                  <a:pt x="3063876" y="2233613"/>
                </a:lnTo>
                <a:lnTo>
                  <a:pt x="3054350" y="2239963"/>
                </a:lnTo>
                <a:lnTo>
                  <a:pt x="3040062" y="2243138"/>
                </a:lnTo>
                <a:lnTo>
                  <a:pt x="3027362" y="2244725"/>
                </a:lnTo>
                <a:lnTo>
                  <a:pt x="2857501" y="2244725"/>
                </a:lnTo>
                <a:lnTo>
                  <a:pt x="2857501" y="3765551"/>
                </a:lnTo>
                <a:lnTo>
                  <a:pt x="2857501" y="3779838"/>
                </a:lnTo>
                <a:lnTo>
                  <a:pt x="2851151" y="3792538"/>
                </a:lnTo>
                <a:lnTo>
                  <a:pt x="2846388" y="3803651"/>
                </a:lnTo>
                <a:lnTo>
                  <a:pt x="2836863" y="3813176"/>
                </a:lnTo>
                <a:lnTo>
                  <a:pt x="2827338" y="3821113"/>
                </a:lnTo>
                <a:lnTo>
                  <a:pt x="2816226" y="3827463"/>
                </a:lnTo>
                <a:lnTo>
                  <a:pt x="2803526" y="3833813"/>
                </a:lnTo>
                <a:lnTo>
                  <a:pt x="2789238" y="3833813"/>
                </a:lnTo>
                <a:lnTo>
                  <a:pt x="2776538" y="3833813"/>
                </a:lnTo>
                <a:lnTo>
                  <a:pt x="2765426" y="3827463"/>
                </a:lnTo>
                <a:lnTo>
                  <a:pt x="2752726" y="3821113"/>
                </a:lnTo>
                <a:lnTo>
                  <a:pt x="2741613" y="3813176"/>
                </a:lnTo>
                <a:lnTo>
                  <a:pt x="2735263" y="3803651"/>
                </a:lnTo>
                <a:lnTo>
                  <a:pt x="2728913" y="3792538"/>
                </a:lnTo>
                <a:lnTo>
                  <a:pt x="2722563" y="3779838"/>
                </a:lnTo>
                <a:lnTo>
                  <a:pt x="2722563" y="3765551"/>
                </a:lnTo>
                <a:lnTo>
                  <a:pt x="2722563" y="2244725"/>
                </a:lnTo>
                <a:lnTo>
                  <a:pt x="274638" y="2244725"/>
                </a:lnTo>
                <a:lnTo>
                  <a:pt x="274638" y="3765551"/>
                </a:lnTo>
                <a:lnTo>
                  <a:pt x="271463" y="3779838"/>
                </a:lnTo>
                <a:lnTo>
                  <a:pt x="268288" y="3792538"/>
                </a:lnTo>
                <a:lnTo>
                  <a:pt x="263526" y="3803651"/>
                </a:lnTo>
                <a:lnTo>
                  <a:pt x="254000" y="3813176"/>
                </a:lnTo>
                <a:lnTo>
                  <a:pt x="244476" y="3821113"/>
                </a:lnTo>
                <a:lnTo>
                  <a:pt x="233363" y="3827463"/>
                </a:lnTo>
                <a:lnTo>
                  <a:pt x="217488" y="3833813"/>
                </a:lnTo>
                <a:lnTo>
                  <a:pt x="206376" y="3833813"/>
                </a:lnTo>
                <a:lnTo>
                  <a:pt x="190500" y="3833813"/>
                </a:lnTo>
                <a:lnTo>
                  <a:pt x="179388" y="3827463"/>
                </a:lnTo>
                <a:lnTo>
                  <a:pt x="166688" y="3821113"/>
                </a:lnTo>
                <a:lnTo>
                  <a:pt x="158750" y="3813176"/>
                </a:lnTo>
                <a:lnTo>
                  <a:pt x="149226" y="3803651"/>
                </a:lnTo>
                <a:lnTo>
                  <a:pt x="142876" y="3792538"/>
                </a:lnTo>
                <a:lnTo>
                  <a:pt x="139700" y="3779838"/>
                </a:lnTo>
                <a:lnTo>
                  <a:pt x="138113" y="3765551"/>
                </a:lnTo>
                <a:lnTo>
                  <a:pt x="138113" y="2244725"/>
                </a:lnTo>
                <a:lnTo>
                  <a:pt x="68263" y="2244725"/>
                </a:lnTo>
                <a:lnTo>
                  <a:pt x="53975" y="2243138"/>
                </a:lnTo>
                <a:lnTo>
                  <a:pt x="41275" y="2239963"/>
                </a:lnTo>
                <a:lnTo>
                  <a:pt x="30163" y="2233613"/>
                </a:lnTo>
                <a:lnTo>
                  <a:pt x="20638" y="2224088"/>
                </a:lnTo>
                <a:lnTo>
                  <a:pt x="12700" y="2216150"/>
                </a:lnTo>
                <a:lnTo>
                  <a:pt x="6350" y="2203450"/>
                </a:lnTo>
                <a:lnTo>
                  <a:pt x="0" y="2192338"/>
                </a:lnTo>
                <a:lnTo>
                  <a:pt x="0" y="2176463"/>
                </a:lnTo>
                <a:lnTo>
                  <a:pt x="0" y="2165350"/>
                </a:lnTo>
                <a:lnTo>
                  <a:pt x="6350" y="2149475"/>
                </a:lnTo>
                <a:lnTo>
                  <a:pt x="12700" y="2141538"/>
                </a:lnTo>
                <a:lnTo>
                  <a:pt x="20638" y="2128838"/>
                </a:lnTo>
                <a:lnTo>
                  <a:pt x="30163" y="2119313"/>
                </a:lnTo>
                <a:lnTo>
                  <a:pt x="41275" y="2114550"/>
                </a:lnTo>
                <a:lnTo>
                  <a:pt x="53975" y="2111375"/>
                </a:lnTo>
                <a:lnTo>
                  <a:pt x="68263" y="2111375"/>
                </a:lnTo>
                <a:lnTo>
                  <a:pt x="1738313" y="2111375"/>
                </a:lnTo>
                <a:lnTo>
                  <a:pt x="1731963" y="2098676"/>
                </a:lnTo>
                <a:lnTo>
                  <a:pt x="1722438" y="2087563"/>
                </a:lnTo>
                <a:lnTo>
                  <a:pt x="1719263" y="2074863"/>
                </a:lnTo>
                <a:lnTo>
                  <a:pt x="1719263" y="2063751"/>
                </a:lnTo>
                <a:lnTo>
                  <a:pt x="1719263" y="2062529"/>
                </a:lnTo>
                <a:lnTo>
                  <a:pt x="1690688" y="2057400"/>
                </a:lnTo>
                <a:lnTo>
                  <a:pt x="1677988" y="2051050"/>
                </a:lnTo>
                <a:lnTo>
                  <a:pt x="1666875" y="2039937"/>
                </a:lnTo>
                <a:lnTo>
                  <a:pt x="1639888" y="2009775"/>
                </a:lnTo>
                <a:lnTo>
                  <a:pt x="1617662" y="1970087"/>
                </a:lnTo>
                <a:lnTo>
                  <a:pt x="1597025" y="1928812"/>
                </a:lnTo>
                <a:lnTo>
                  <a:pt x="1565275" y="1854200"/>
                </a:lnTo>
                <a:lnTo>
                  <a:pt x="1552575" y="1820862"/>
                </a:lnTo>
                <a:lnTo>
                  <a:pt x="1484312" y="1576387"/>
                </a:lnTo>
                <a:lnTo>
                  <a:pt x="1444625" y="1443037"/>
                </a:lnTo>
                <a:lnTo>
                  <a:pt x="1412875" y="1311274"/>
                </a:lnTo>
                <a:lnTo>
                  <a:pt x="1385888" y="1192212"/>
                </a:lnTo>
                <a:lnTo>
                  <a:pt x="1373188" y="1138237"/>
                </a:lnTo>
                <a:lnTo>
                  <a:pt x="1366838" y="1090612"/>
                </a:lnTo>
                <a:lnTo>
                  <a:pt x="1365250" y="1047749"/>
                </a:lnTo>
                <a:lnTo>
                  <a:pt x="1365250" y="1015999"/>
                </a:lnTo>
                <a:lnTo>
                  <a:pt x="1370012" y="989012"/>
                </a:lnTo>
                <a:lnTo>
                  <a:pt x="1376362" y="979487"/>
                </a:lnTo>
                <a:lnTo>
                  <a:pt x="1379538" y="973137"/>
                </a:lnTo>
                <a:lnTo>
                  <a:pt x="1460500" y="935037"/>
                </a:lnTo>
                <a:lnTo>
                  <a:pt x="1738957" y="2015573"/>
                </a:lnTo>
                <a:lnTo>
                  <a:pt x="1749426" y="2006600"/>
                </a:lnTo>
                <a:lnTo>
                  <a:pt x="1758950" y="2000250"/>
                </a:lnTo>
                <a:lnTo>
                  <a:pt x="1773238" y="1993900"/>
                </a:lnTo>
                <a:lnTo>
                  <a:pt x="1785938" y="1993900"/>
                </a:lnTo>
                <a:lnTo>
                  <a:pt x="2264305" y="1993900"/>
                </a:lnTo>
                <a:lnTo>
                  <a:pt x="2257426" y="1985963"/>
                </a:lnTo>
                <a:lnTo>
                  <a:pt x="2244726" y="1958975"/>
                </a:lnTo>
                <a:lnTo>
                  <a:pt x="2236788" y="1928813"/>
                </a:lnTo>
                <a:lnTo>
                  <a:pt x="2233613" y="1898650"/>
                </a:lnTo>
                <a:lnTo>
                  <a:pt x="2236788" y="1868488"/>
                </a:lnTo>
                <a:lnTo>
                  <a:pt x="2244726" y="1839913"/>
                </a:lnTo>
                <a:lnTo>
                  <a:pt x="2260600" y="1812925"/>
                </a:lnTo>
                <a:lnTo>
                  <a:pt x="2278063" y="1792288"/>
                </a:lnTo>
                <a:lnTo>
                  <a:pt x="2301876" y="1773238"/>
                </a:lnTo>
                <a:lnTo>
                  <a:pt x="2328863" y="1758950"/>
                </a:lnTo>
                <a:lnTo>
                  <a:pt x="2359026" y="1749425"/>
                </a:lnTo>
                <a:lnTo>
                  <a:pt x="3084708" y="1528565"/>
                </a:lnTo>
                <a:lnTo>
                  <a:pt x="3311526" y="1152524"/>
                </a:lnTo>
                <a:lnTo>
                  <a:pt x="3349626" y="1084262"/>
                </a:lnTo>
                <a:lnTo>
                  <a:pt x="3368676" y="1050924"/>
                </a:lnTo>
                <a:lnTo>
                  <a:pt x="3389314" y="1017587"/>
                </a:lnTo>
                <a:lnTo>
                  <a:pt x="3413126" y="989012"/>
                </a:lnTo>
                <a:lnTo>
                  <a:pt x="3436938" y="958849"/>
                </a:lnTo>
                <a:lnTo>
                  <a:pt x="3467100" y="935037"/>
                </a:lnTo>
                <a:lnTo>
                  <a:pt x="3467392" y="934856"/>
                </a:lnTo>
                <a:lnTo>
                  <a:pt x="3475038" y="925512"/>
                </a:lnTo>
                <a:lnTo>
                  <a:pt x="3490912" y="911224"/>
                </a:lnTo>
                <a:lnTo>
                  <a:pt x="3505200" y="895349"/>
                </a:lnTo>
                <a:lnTo>
                  <a:pt x="3522244" y="882567"/>
                </a:lnTo>
                <a:lnTo>
                  <a:pt x="3517900" y="884237"/>
                </a:lnTo>
                <a:lnTo>
                  <a:pt x="3475038" y="895350"/>
                </a:lnTo>
                <a:lnTo>
                  <a:pt x="3433762" y="901700"/>
                </a:lnTo>
                <a:lnTo>
                  <a:pt x="3389314" y="908050"/>
                </a:lnTo>
                <a:lnTo>
                  <a:pt x="3344862" y="904875"/>
                </a:lnTo>
                <a:lnTo>
                  <a:pt x="3302000" y="901700"/>
                </a:lnTo>
                <a:lnTo>
                  <a:pt x="3257550" y="890587"/>
                </a:lnTo>
                <a:lnTo>
                  <a:pt x="3213100" y="877887"/>
                </a:lnTo>
                <a:lnTo>
                  <a:pt x="3171826" y="857250"/>
                </a:lnTo>
                <a:lnTo>
                  <a:pt x="3128962" y="836612"/>
                </a:lnTo>
                <a:lnTo>
                  <a:pt x="3094038" y="809625"/>
                </a:lnTo>
                <a:lnTo>
                  <a:pt x="3060700" y="779462"/>
                </a:lnTo>
                <a:lnTo>
                  <a:pt x="3030538" y="749300"/>
                </a:lnTo>
                <a:lnTo>
                  <a:pt x="3003550" y="714375"/>
                </a:lnTo>
                <a:lnTo>
                  <a:pt x="2979738" y="677862"/>
                </a:lnTo>
                <a:lnTo>
                  <a:pt x="2962276" y="639762"/>
                </a:lnTo>
                <a:lnTo>
                  <a:pt x="2944813" y="596900"/>
                </a:lnTo>
                <a:lnTo>
                  <a:pt x="2932113" y="555625"/>
                </a:lnTo>
                <a:lnTo>
                  <a:pt x="2925763" y="514350"/>
                </a:lnTo>
                <a:lnTo>
                  <a:pt x="2922588" y="468312"/>
                </a:lnTo>
                <a:lnTo>
                  <a:pt x="2922588" y="427037"/>
                </a:lnTo>
                <a:lnTo>
                  <a:pt x="2925763" y="382587"/>
                </a:lnTo>
                <a:lnTo>
                  <a:pt x="2938463" y="338137"/>
                </a:lnTo>
                <a:lnTo>
                  <a:pt x="2952750" y="292100"/>
                </a:lnTo>
                <a:lnTo>
                  <a:pt x="2971800" y="250825"/>
                </a:lnTo>
                <a:lnTo>
                  <a:pt x="2992438" y="212725"/>
                </a:lnTo>
                <a:lnTo>
                  <a:pt x="3019426" y="173037"/>
                </a:lnTo>
                <a:lnTo>
                  <a:pt x="3048000" y="141287"/>
                </a:lnTo>
                <a:lnTo>
                  <a:pt x="3078162" y="111125"/>
                </a:lnTo>
                <a:lnTo>
                  <a:pt x="3114676" y="84137"/>
                </a:lnTo>
                <a:lnTo>
                  <a:pt x="3149600" y="60325"/>
                </a:lnTo>
                <a:lnTo>
                  <a:pt x="3189288" y="41275"/>
                </a:lnTo>
                <a:lnTo>
                  <a:pt x="3230562" y="23812"/>
                </a:lnTo>
                <a:lnTo>
                  <a:pt x="3273426" y="12700"/>
                </a:lnTo>
                <a:lnTo>
                  <a:pt x="3314700" y="6350"/>
                </a:lnTo>
                <a:lnTo>
                  <a:pt x="33591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7" name="文本框 276"/>
          <p:cNvSpPr txBox="1"/>
          <p:nvPr/>
        </p:nvSpPr>
        <p:spPr>
          <a:xfrm>
            <a:off x="760170" y="2409095"/>
            <a:ext cx="288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人获得的输入是什么？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78" name="组合 277"/>
          <p:cNvGrpSpPr/>
          <p:nvPr/>
        </p:nvGrpSpPr>
        <p:grpSpPr>
          <a:xfrm>
            <a:off x="670620" y="2153982"/>
            <a:ext cx="2828131" cy="1246845"/>
            <a:chOff x="6896998" y="2444877"/>
            <a:chExt cx="1221935" cy="102381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79" name="Freeform 823"/>
            <p:cNvSpPr>
              <a:spLocks noEditPoints="1"/>
            </p:cNvSpPr>
            <p:nvPr/>
          </p:nvSpPr>
          <p:spPr bwMode="auto">
            <a:xfrm>
              <a:off x="6896998" y="2444877"/>
              <a:ext cx="1221935" cy="702287"/>
            </a:xfrm>
            <a:custGeom>
              <a:avLst/>
              <a:gdLst>
                <a:gd name="T0" fmla="*/ 529 w 534"/>
                <a:gd name="T1" fmla="*/ 118 h 361"/>
                <a:gd name="T2" fmla="*/ 500 w 534"/>
                <a:gd name="T3" fmla="*/ 74 h 361"/>
                <a:gd name="T4" fmla="*/ 460 w 534"/>
                <a:gd name="T5" fmla="*/ 42 h 361"/>
                <a:gd name="T6" fmla="*/ 409 w 534"/>
                <a:gd name="T7" fmla="*/ 17 h 361"/>
                <a:gd name="T8" fmla="*/ 350 w 534"/>
                <a:gd name="T9" fmla="*/ 2 h 361"/>
                <a:gd name="T10" fmla="*/ 295 w 534"/>
                <a:gd name="T11" fmla="*/ 0 h 361"/>
                <a:gd name="T12" fmla="*/ 268 w 534"/>
                <a:gd name="T13" fmla="*/ 4 h 361"/>
                <a:gd name="T14" fmla="*/ 231 w 534"/>
                <a:gd name="T15" fmla="*/ 4 h 361"/>
                <a:gd name="T16" fmla="*/ 161 w 534"/>
                <a:gd name="T17" fmla="*/ 11 h 361"/>
                <a:gd name="T18" fmla="*/ 94 w 534"/>
                <a:gd name="T19" fmla="*/ 31 h 361"/>
                <a:gd name="T20" fmla="*/ 41 w 534"/>
                <a:gd name="T21" fmla="*/ 69 h 361"/>
                <a:gd name="T22" fmla="*/ 10 w 534"/>
                <a:gd name="T23" fmla="*/ 122 h 361"/>
                <a:gd name="T24" fmla="*/ 0 w 534"/>
                <a:gd name="T25" fmla="*/ 186 h 361"/>
                <a:gd name="T26" fmla="*/ 11 w 534"/>
                <a:gd name="T27" fmla="*/ 248 h 361"/>
                <a:gd name="T28" fmla="*/ 41 w 534"/>
                <a:gd name="T29" fmla="*/ 297 h 361"/>
                <a:gd name="T30" fmla="*/ 86 w 534"/>
                <a:gd name="T31" fmla="*/ 334 h 361"/>
                <a:gd name="T32" fmla="*/ 144 w 534"/>
                <a:gd name="T33" fmla="*/ 353 h 361"/>
                <a:gd name="T34" fmla="*/ 206 w 534"/>
                <a:gd name="T35" fmla="*/ 359 h 361"/>
                <a:gd name="T36" fmla="*/ 374 w 534"/>
                <a:gd name="T37" fmla="*/ 359 h 361"/>
                <a:gd name="T38" fmla="*/ 447 w 534"/>
                <a:gd name="T39" fmla="*/ 342 h 361"/>
                <a:gd name="T40" fmla="*/ 491 w 534"/>
                <a:gd name="T41" fmla="*/ 311 h 361"/>
                <a:gd name="T42" fmla="*/ 520 w 534"/>
                <a:gd name="T43" fmla="*/ 263 h 361"/>
                <a:gd name="T44" fmla="*/ 533 w 534"/>
                <a:gd name="T45" fmla="*/ 204 h 361"/>
                <a:gd name="T46" fmla="*/ 533 w 534"/>
                <a:gd name="T47" fmla="*/ 145 h 361"/>
                <a:gd name="T48" fmla="*/ 502 w 534"/>
                <a:gd name="T49" fmla="*/ 270 h 361"/>
                <a:gd name="T50" fmla="*/ 474 w 534"/>
                <a:gd name="T51" fmla="*/ 308 h 361"/>
                <a:gd name="T52" fmla="*/ 423 w 534"/>
                <a:gd name="T53" fmla="*/ 337 h 361"/>
                <a:gd name="T54" fmla="*/ 355 w 534"/>
                <a:gd name="T55" fmla="*/ 348 h 361"/>
                <a:gd name="T56" fmla="*/ 286 w 534"/>
                <a:gd name="T57" fmla="*/ 346 h 361"/>
                <a:gd name="T58" fmla="*/ 207 w 534"/>
                <a:gd name="T59" fmla="*/ 345 h 361"/>
                <a:gd name="T60" fmla="*/ 118 w 534"/>
                <a:gd name="T61" fmla="*/ 332 h 361"/>
                <a:gd name="T62" fmla="*/ 71 w 534"/>
                <a:gd name="T63" fmla="*/ 307 h 361"/>
                <a:gd name="T64" fmla="*/ 34 w 534"/>
                <a:gd name="T65" fmla="*/ 265 h 361"/>
                <a:gd name="T66" fmla="*/ 16 w 534"/>
                <a:gd name="T67" fmla="*/ 210 h 361"/>
                <a:gd name="T68" fmla="*/ 17 w 534"/>
                <a:gd name="T69" fmla="*/ 149 h 361"/>
                <a:gd name="T70" fmla="*/ 40 w 534"/>
                <a:gd name="T71" fmla="*/ 95 h 361"/>
                <a:gd name="T72" fmla="*/ 82 w 534"/>
                <a:gd name="T73" fmla="*/ 53 h 361"/>
                <a:gd name="T74" fmla="*/ 140 w 534"/>
                <a:gd name="T75" fmla="*/ 29 h 361"/>
                <a:gd name="T76" fmla="*/ 203 w 534"/>
                <a:gd name="T77" fmla="*/ 19 h 361"/>
                <a:gd name="T78" fmla="*/ 265 w 534"/>
                <a:gd name="T79" fmla="*/ 18 h 361"/>
                <a:gd name="T80" fmla="*/ 269 w 534"/>
                <a:gd name="T81" fmla="*/ 18 h 361"/>
                <a:gd name="T82" fmla="*/ 292 w 534"/>
                <a:gd name="T83" fmla="*/ 14 h 361"/>
                <a:gd name="T84" fmla="*/ 333 w 534"/>
                <a:gd name="T85" fmla="*/ 15 h 361"/>
                <a:gd name="T86" fmla="*/ 409 w 534"/>
                <a:gd name="T87" fmla="*/ 32 h 361"/>
                <a:gd name="T88" fmla="*/ 453 w 534"/>
                <a:gd name="T89" fmla="*/ 53 h 361"/>
                <a:gd name="T90" fmla="*/ 492 w 534"/>
                <a:gd name="T91" fmla="*/ 84 h 361"/>
                <a:gd name="T92" fmla="*/ 516 w 534"/>
                <a:gd name="T93" fmla="*/ 125 h 361"/>
                <a:gd name="T94" fmla="*/ 522 w 534"/>
                <a:gd name="T95" fmla="*/ 187 h 361"/>
                <a:gd name="T96" fmla="*/ 510 w 534"/>
                <a:gd name="T97" fmla="*/ 2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34" h="361">
                  <a:moveTo>
                    <a:pt x="533" y="145"/>
                  </a:moveTo>
                  <a:lnTo>
                    <a:pt x="529" y="118"/>
                  </a:lnTo>
                  <a:lnTo>
                    <a:pt x="517" y="94"/>
                  </a:lnTo>
                  <a:lnTo>
                    <a:pt x="500" y="74"/>
                  </a:lnTo>
                  <a:lnTo>
                    <a:pt x="482" y="57"/>
                  </a:lnTo>
                  <a:lnTo>
                    <a:pt x="460" y="42"/>
                  </a:lnTo>
                  <a:lnTo>
                    <a:pt x="437" y="28"/>
                  </a:lnTo>
                  <a:lnTo>
                    <a:pt x="409" y="17"/>
                  </a:lnTo>
                  <a:lnTo>
                    <a:pt x="379" y="7"/>
                  </a:lnTo>
                  <a:lnTo>
                    <a:pt x="350" y="2"/>
                  </a:lnTo>
                  <a:lnTo>
                    <a:pt x="323" y="0"/>
                  </a:lnTo>
                  <a:lnTo>
                    <a:pt x="295" y="0"/>
                  </a:lnTo>
                  <a:lnTo>
                    <a:pt x="268" y="4"/>
                  </a:lnTo>
                  <a:lnTo>
                    <a:pt x="268" y="4"/>
                  </a:lnTo>
                  <a:lnTo>
                    <a:pt x="265" y="4"/>
                  </a:lnTo>
                  <a:lnTo>
                    <a:pt x="231" y="4"/>
                  </a:lnTo>
                  <a:lnTo>
                    <a:pt x="196" y="5"/>
                  </a:lnTo>
                  <a:lnTo>
                    <a:pt x="161" y="11"/>
                  </a:lnTo>
                  <a:lnTo>
                    <a:pt x="127" y="18"/>
                  </a:lnTo>
                  <a:lnTo>
                    <a:pt x="94" y="31"/>
                  </a:lnTo>
                  <a:lnTo>
                    <a:pt x="65" y="48"/>
                  </a:lnTo>
                  <a:lnTo>
                    <a:pt x="41" y="69"/>
                  </a:lnTo>
                  <a:lnTo>
                    <a:pt x="23" y="94"/>
                  </a:lnTo>
                  <a:lnTo>
                    <a:pt x="10" y="122"/>
                  </a:lnTo>
                  <a:lnTo>
                    <a:pt x="3" y="153"/>
                  </a:lnTo>
                  <a:lnTo>
                    <a:pt x="0" y="186"/>
                  </a:lnTo>
                  <a:lnTo>
                    <a:pt x="3" y="217"/>
                  </a:lnTo>
                  <a:lnTo>
                    <a:pt x="11" y="248"/>
                  </a:lnTo>
                  <a:lnTo>
                    <a:pt x="23" y="273"/>
                  </a:lnTo>
                  <a:lnTo>
                    <a:pt x="41" y="297"/>
                  </a:lnTo>
                  <a:lnTo>
                    <a:pt x="62" y="318"/>
                  </a:lnTo>
                  <a:lnTo>
                    <a:pt x="86" y="334"/>
                  </a:lnTo>
                  <a:lnTo>
                    <a:pt x="114" y="346"/>
                  </a:lnTo>
                  <a:lnTo>
                    <a:pt x="144" y="353"/>
                  </a:lnTo>
                  <a:lnTo>
                    <a:pt x="175" y="356"/>
                  </a:lnTo>
                  <a:lnTo>
                    <a:pt x="206" y="359"/>
                  </a:lnTo>
                  <a:lnTo>
                    <a:pt x="326" y="361"/>
                  </a:lnTo>
                  <a:lnTo>
                    <a:pt x="374" y="359"/>
                  </a:lnTo>
                  <a:lnTo>
                    <a:pt x="422" y="351"/>
                  </a:lnTo>
                  <a:lnTo>
                    <a:pt x="447" y="342"/>
                  </a:lnTo>
                  <a:lnTo>
                    <a:pt x="471" y="330"/>
                  </a:lnTo>
                  <a:lnTo>
                    <a:pt x="491" y="311"/>
                  </a:lnTo>
                  <a:lnTo>
                    <a:pt x="508" y="290"/>
                  </a:lnTo>
                  <a:lnTo>
                    <a:pt x="520" y="263"/>
                  </a:lnTo>
                  <a:lnTo>
                    <a:pt x="529" y="235"/>
                  </a:lnTo>
                  <a:lnTo>
                    <a:pt x="533" y="204"/>
                  </a:lnTo>
                  <a:lnTo>
                    <a:pt x="534" y="174"/>
                  </a:lnTo>
                  <a:lnTo>
                    <a:pt x="533" y="145"/>
                  </a:lnTo>
                  <a:close/>
                  <a:moveTo>
                    <a:pt x="510" y="248"/>
                  </a:moveTo>
                  <a:lnTo>
                    <a:pt x="502" y="270"/>
                  </a:lnTo>
                  <a:lnTo>
                    <a:pt x="489" y="291"/>
                  </a:lnTo>
                  <a:lnTo>
                    <a:pt x="474" y="308"/>
                  </a:lnTo>
                  <a:lnTo>
                    <a:pt x="454" y="322"/>
                  </a:lnTo>
                  <a:lnTo>
                    <a:pt x="423" y="337"/>
                  </a:lnTo>
                  <a:lnTo>
                    <a:pt x="391" y="344"/>
                  </a:lnTo>
                  <a:lnTo>
                    <a:pt x="355" y="348"/>
                  </a:lnTo>
                  <a:lnTo>
                    <a:pt x="320" y="348"/>
                  </a:lnTo>
                  <a:lnTo>
                    <a:pt x="286" y="346"/>
                  </a:lnTo>
                  <a:lnTo>
                    <a:pt x="252" y="345"/>
                  </a:lnTo>
                  <a:lnTo>
                    <a:pt x="207" y="345"/>
                  </a:lnTo>
                  <a:lnTo>
                    <a:pt x="164" y="341"/>
                  </a:lnTo>
                  <a:lnTo>
                    <a:pt x="118" y="332"/>
                  </a:lnTo>
                  <a:lnTo>
                    <a:pt x="93" y="322"/>
                  </a:lnTo>
                  <a:lnTo>
                    <a:pt x="71" y="307"/>
                  </a:lnTo>
                  <a:lnTo>
                    <a:pt x="51" y="287"/>
                  </a:lnTo>
                  <a:lnTo>
                    <a:pt x="34" y="265"/>
                  </a:lnTo>
                  <a:lnTo>
                    <a:pt x="23" y="239"/>
                  </a:lnTo>
                  <a:lnTo>
                    <a:pt x="16" y="210"/>
                  </a:lnTo>
                  <a:lnTo>
                    <a:pt x="14" y="180"/>
                  </a:lnTo>
                  <a:lnTo>
                    <a:pt x="17" y="149"/>
                  </a:lnTo>
                  <a:lnTo>
                    <a:pt x="27" y="121"/>
                  </a:lnTo>
                  <a:lnTo>
                    <a:pt x="40" y="95"/>
                  </a:lnTo>
                  <a:lnTo>
                    <a:pt x="59" y="71"/>
                  </a:lnTo>
                  <a:lnTo>
                    <a:pt x="82" y="53"/>
                  </a:lnTo>
                  <a:lnTo>
                    <a:pt x="110" y="39"/>
                  </a:lnTo>
                  <a:lnTo>
                    <a:pt x="140" y="29"/>
                  </a:lnTo>
                  <a:lnTo>
                    <a:pt x="171" y="22"/>
                  </a:lnTo>
                  <a:lnTo>
                    <a:pt x="203" y="19"/>
                  </a:lnTo>
                  <a:lnTo>
                    <a:pt x="234" y="18"/>
                  </a:lnTo>
                  <a:lnTo>
                    <a:pt x="265" y="18"/>
                  </a:lnTo>
                  <a:lnTo>
                    <a:pt x="268" y="17"/>
                  </a:lnTo>
                  <a:lnTo>
                    <a:pt x="269" y="18"/>
                  </a:lnTo>
                  <a:lnTo>
                    <a:pt x="272" y="17"/>
                  </a:lnTo>
                  <a:lnTo>
                    <a:pt x="292" y="14"/>
                  </a:lnTo>
                  <a:lnTo>
                    <a:pt x="313" y="14"/>
                  </a:lnTo>
                  <a:lnTo>
                    <a:pt x="333" y="15"/>
                  </a:lnTo>
                  <a:lnTo>
                    <a:pt x="372" y="19"/>
                  </a:lnTo>
                  <a:lnTo>
                    <a:pt x="409" y="32"/>
                  </a:lnTo>
                  <a:lnTo>
                    <a:pt x="431" y="40"/>
                  </a:lnTo>
                  <a:lnTo>
                    <a:pt x="453" y="53"/>
                  </a:lnTo>
                  <a:lnTo>
                    <a:pt x="474" y="67"/>
                  </a:lnTo>
                  <a:lnTo>
                    <a:pt x="492" y="84"/>
                  </a:lnTo>
                  <a:lnTo>
                    <a:pt x="506" y="104"/>
                  </a:lnTo>
                  <a:lnTo>
                    <a:pt x="516" y="125"/>
                  </a:lnTo>
                  <a:lnTo>
                    <a:pt x="522" y="155"/>
                  </a:lnTo>
                  <a:lnTo>
                    <a:pt x="522" y="187"/>
                  </a:lnTo>
                  <a:lnTo>
                    <a:pt x="517" y="218"/>
                  </a:lnTo>
                  <a:lnTo>
                    <a:pt x="510" y="248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0" name="Freeform 824"/>
            <p:cNvSpPr>
              <a:spLocks noEditPoints="1"/>
            </p:cNvSpPr>
            <p:nvPr/>
          </p:nvSpPr>
          <p:spPr bwMode="auto">
            <a:xfrm>
              <a:off x="7483829" y="3186058"/>
              <a:ext cx="148198" cy="130996"/>
            </a:xfrm>
            <a:custGeom>
              <a:avLst/>
              <a:gdLst>
                <a:gd name="T0" fmla="*/ 153 w 155"/>
                <a:gd name="T1" fmla="*/ 37 h 103"/>
                <a:gd name="T2" fmla="*/ 146 w 155"/>
                <a:gd name="T3" fmla="*/ 24 h 103"/>
                <a:gd name="T4" fmla="*/ 134 w 155"/>
                <a:gd name="T5" fmla="*/ 14 h 103"/>
                <a:gd name="T6" fmla="*/ 119 w 155"/>
                <a:gd name="T7" fmla="*/ 7 h 103"/>
                <a:gd name="T8" fmla="*/ 103 w 155"/>
                <a:gd name="T9" fmla="*/ 1 h 103"/>
                <a:gd name="T10" fmla="*/ 86 w 155"/>
                <a:gd name="T11" fmla="*/ 0 h 103"/>
                <a:gd name="T12" fmla="*/ 70 w 155"/>
                <a:gd name="T13" fmla="*/ 0 h 103"/>
                <a:gd name="T14" fmla="*/ 67 w 155"/>
                <a:gd name="T15" fmla="*/ 0 h 103"/>
                <a:gd name="T16" fmla="*/ 52 w 155"/>
                <a:gd name="T17" fmla="*/ 1 h 103"/>
                <a:gd name="T18" fmla="*/ 36 w 155"/>
                <a:gd name="T19" fmla="*/ 6 h 103"/>
                <a:gd name="T20" fmla="*/ 22 w 155"/>
                <a:gd name="T21" fmla="*/ 13 h 103"/>
                <a:gd name="T22" fmla="*/ 11 w 155"/>
                <a:gd name="T23" fmla="*/ 23 h 103"/>
                <a:gd name="T24" fmla="*/ 2 w 155"/>
                <a:gd name="T25" fmla="*/ 35 h 103"/>
                <a:gd name="T26" fmla="*/ 0 w 155"/>
                <a:gd name="T27" fmla="*/ 49 h 103"/>
                <a:gd name="T28" fmla="*/ 4 w 155"/>
                <a:gd name="T29" fmla="*/ 66 h 103"/>
                <a:gd name="T30" fmla="*/ 11 w 155"/>
                <a:gd name="T31" fmla="*/ 79 h 103"/>
                <a:gd name="T32" fmla="*/ 24 w 155"/>
                <a:gd name="T33" fmla="*/ 89 h 103"/>
                <a:gd name="T34" fmla="*/ 38 w 155"/>
                <a:gd name="T35" fmla="*/ 96 h 103"/>
                <a:gd name="T36" fmla="*/ 55 w 155"/>
                <a:gd name="T37" fmla="*/ 100 h 103"/>
                <a:gd name="T38" fmla="*/ 70 w 155"/>
                <a:gd name="T39" fmla="*/ 103 h 103"/>
                <a:gd name="T40" fmla="*/ 86 w 155"/>
                <a:gd name="T41" fmla="*/ 103 h 103"/>
                <a:gd name="T42" fmla="*/ 103 w 155"/>
                <a:gd name="T43" fmla="*/ 102 h 103"/>
                <a:gd name="T44" fmla="*/ 121 w 155"/>
                <a:gd name="T45" fmla="*/ 96 h 103"/>
                <a:gd name="T46" fmla="*/ 136 w 155"/>
                <a:gd name="T47" fmla="*/ 85 h 103"/>
                <a:gd name="T48" fmla="*/ 148 w 155"/>
                <a:gd name="T49" fmla="*/ 72 h 103"/>
                <a:gd name="T50" fmla="*/ 155 w 155"/>
                <a:gd name="T51" fmla="*/ 55 h 103"/>
                <a:gd name="T52" fmla="*/ 153 w 155"/>
                <a:gd name="T53" fmla="*/ 37 h 103"/>
                <a:gd name="T54" fmla="*/ 81 w 155"/>
                <a:gd name="T55" fmla="*/ 89 h 103"/>
                <a:gd name="T56" fmla="*/ 66 w 155"/>
                <a:gd name="T57" fmla="*/ 87 h 103"/>
                <a:gd name="T58" fmla="*/ 50 w 155"/>
                <a:gd name="T59" fmla="*/ 85 h 103"/>
                <a:gd name="T60" fmla="*/ 35 w 155"/>
                <a:gd name="T61" fmla="*/ 79 h 103"/>
                <a:gd name="T62" fmla="*/ 22 w 155"/>
                <a:gd name="T63" fmla="*/ 69 h 103"/>
                <a:gd name="T64" fmla="*/ 15 w 155"/>
                <a:gd name="T65" fmla="*/ 59 h 103"/>
                <a:gd name="T66" fmla="*/ 15 w 155"/>
                <a:gd name="T67" fmla="*/ 47 h 103"/>
                <a:gd name="T68" fmla="*/ 19 w 155"/>
                <a:gd name="T69" fmla="*/ 34 h 103"/>
                <a:gd name="T70" fmla="*/ 29 w 155"/>
                <a:gd name="T71" fmla="*/ 24 h 103"/>
                <a:gd name="T72" fmla="*/ 42 w 155"/>
                <a:gd name="T73" fmla="*/ 17 h 103"/>
                <a:gd name="T74" fmla="*/ 57 w 155"/>
                <a:gd name="T75" fmla="*/ 14 h 103"/>
                <a:gd name="T76" fmla="*/ 59 w 155"/>
                <a:gd name="T77" fmla="*/ 16 h 103"/>
                <a:gd name="T78" fmla="*/ 62 w 155"/>
                <a:gd name="T79" fmla="*/ 16 h 103"/>
                <a:gd name="T80" fmla="*/ 80 w 155"/>
                <a:gd name="T81" fmla="*/ 14 h 103"/>
                <a:gd name="T82" fmla="*/ 100 w 155"/>
                <a:gd name="T83" fmla="*/ 16 h 103"/>
                <a:gd name="T84" fmla="*/ 118 w 155"/>
                <a:gd name="T85" fmla="*/ 21 h 103"/>
                <a:gd name="T86" fmla="*/ 132 w 155"/>
                <a:gd name="T87" fmla="*/ 31 h 103"/>
                <a:gd name="T88" fmla="*/ 141 w 155"/>
                <a:gd name="T89" fmla="*/ 42 h 103"/>
                <a:gd name="T90" fmla="*/ 142 w 155"/>
                <a:gd name="T91" fmla="*/ 54 h 103"/>
                <a:gd name="T92" fmla="*/ 138 w 155"/>
                <a:gd name="T93" fmla="*/ 63 h 103"/>
                <a:gd name="T94" fmla="*/ 129 w 155"/>
                <a:gd name="T95" fmla="*/ 72 h 103"/>
                <a:gd name="T96" fmla="*/ 118 w 155"/>
                <a:gd name="T97" fmla="*/ 79 h 103"/>
                <a:gd name="T98" fmla="*/ 105 w 155"/>
                <a:gd name="T99" fmla="*/ 85 h 103"/>
                <a:gd name="T100" fmla="*/ 93 w 155"/>
                <a:gd name="T101" fmla="*/ 89 h 103"/>
                <a:gd name="T102" fmla="*/ 81 w 155"/>
                <a:gd name="T103" fmla="*/ 8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5" h="103">
                  <a:moveTo>
                    <a:pt x="153" y="37"/>
                  </a:moveTo>
                  <a:lnTo>
                    <a:pt x="146" y="24"/>
                  </a:lnTo>
                  <a:lnTo>
                    <a:pt x="134" y="14"/>
                  </a:lnTo>
                  <a:lnTo>
                    <a:pt x="119" y="7"/>
                  </a:lnTo>
                  <a:lnTo>
                    <a:pt x="103" y="1"/>
                  </a:lnTo>
                  <a:lnTo>
                    <a:pt x="86" y="0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52" y="1"/>
                  </a:lnTo>
                  <a:lnTo>
                    <a:pt x="36" y="6"/>
                  </a:lnTo>
                  <a:lnTo>
                    <a:pt x="22" y="13"/>
                  </a:lnTo>
                  <a:lnTo>
                    <a:pt x="11" y="23"/>
                  </a:lnTo>
                  <a:lnTo>
                    <a:pt x="2" y="35"/>
                  </a:lnTo>
                  <a:lnTo>
                    <a:pt x="0" y="49"/>
                  </a:lnTo>
                  <a:lnTo>
                    <a:pt x="4" y="66"/>
                  </a:lnTo>
                  <a:lnTo>
                    <a:pt x="11" y="79"/>
                  </a:lnTo>
                  <a:lnTo>
                    <a:pt x="24" y="89"/>
                  </a:lnTo>
                  <a:lnTo>
                    <a:pt x="38" y="96"/>
                  </a:lnTo>
                  <a:lnTo>
                    <a:pt x="55" y="100"/>
                  </a:lnTo>
                  <a:lnTo>
                    <a:pt x="70" y="103"/>
                  </a:lnTo>
                  <a:lnTo>
                    <a:pt x="86" y="103"/>
                  </a:lnTo>
                  <a:lnTo>
                    <a:pt x="103" y="102"/>
                  </a:lnTo>
                  <a:lnTo>
                    <a:pt x="121" y="96"/>
                  </a:lnTo>
                  <a:lnTo>
                    <a:pt x="136" y="85"/>
                  </a:lnTo>
                  <a:lnTo>
                    <a:pt x="148" y="72"/>
                  </a:lnTo>
                  <a:lnTo>
                    <a:pt x="155" y="55"/>
                  </a:lnTo>
                  <a:lnTo>
                    <a:pt x="153" y="37"/>
                  </a:lnTo>
                  <a:close/>
                  <a:moveTo>
                    <a:pt x="81" y="89"/>
                  </a:moveTo>
                  <a:lnTo>
                    <a:pt x="66" y="87"/>
                  </a:lnTo>
                  <a:lnTo>
                    <a:pt x="50" y="85"/>
                  </a:lnTo>
                  <a:lnTo>
                    <a:pt x="35" y="79"/>
                  </a:lnTo>
                  <a:lnTo>
                    <a:pt x="22" y="69"/>
                  </a:lnTo>
                  <a:lnTo>
                    <a:pt x="15" y="59"/>
                  </a:lnTo>
                  <a:lnTo>
                    <a:pt x="15" y="47"/>
                  </a:lnTo>
                  <a:lnTo>
                    <a:pt x="19" y="34"/>
                  </a:lnTo>
                  <a:lnTo>
                    <a:pt x="29" y="24"/>
                  </a:lnTo>
                  <a:lnTo>
                    <a:pt x="42" y="17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62" y="16"/>
                  </a:lnTo>
                  <a:lnTo>
                    <a:pt x="80" y="14"/>
                  </a:lnTo>
                  <a:lnTo>
                    <a:pt x="100" y="16"/>
                  </a:lnTo>
                  <a:lnTo>
                    <a:pt x="118" y="21"/>
                  </a:lnTo>
                  <a:lnTo>
                    <a:pt x="132" y="31"/>
                  </a:lnTo>
                  <a:lnTo>
                    <a:pt x="141" y="42"/>
                  </a:lnTo>
                  <a:lnTo>
                    <a:pt x="142" y="54"/>
                  </a:lnTo>
                  <a:lnTo>
                    <a:pt x="138" y="63"/>
                  </a:lnTo>
                  <a:lnTo>
                    <a:pt x="129" y="72"/>
                  </a:lnTo>
                  <a:lnTo>
                    <a:pt x="118" y="79"/>
                  </a:lnTo>
                  <a:lnTo>
                    <a:pt x="105" y="85"/>
                  </a:lnTo>
                  <a:lnTo>
                    <a:pt x="93" y="89"/>
                  </a:lnTo>
                  <a:lnTo>
                    <a:pt x="81" y="8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1" name="Freeform 825"/>
            <p:cNvSpPr>
              <a:spLocks noEditPoints="1"/>
            </p:cNvSpPr>
            <p:nvPr/>
          </p:nvSpPr>
          <p:spPr bwMode="auto">
            <a:xfrm>
              <a:off x="7603219" y="3314700"/>
              <a:ext cx="127000" cy="111738"/>
            </a:xfrm>
            <a:custGeom>
              <a:avLst/>
              <a:gdLst>
                <a:gd name="T0" fmla="*/ 93 w 93"/>
                <a:gd name="T1" fmla="*/ 24 h 66"/>
                <a:gd name="T2" fmla="*/ 89 w 93"/>
                <a:gd name="T3" fmla="*/ 14 h 66"/>
                <a:gd name="T4" fmla="*/ 80 w 93"/>
                <a:gd name="T5" fmla="*/ 7 h 66"/>
                <a:gd name="T6" fmla="*/ 69 w 93"/>
                <a:gd name="T7" fmla="*/ 2 h 66"/>
                <a:gd name="T8" fmla="*/ 68 w 93"/>
                <a:gd name="T9" fmla="*/ 2 h 66"/>
                <a:gd name="T10" fmla="*/ 66 w 93"/>
                <a:gd name="T11" fmla="*/ 2 h 66"/>
                <a:gd name="T12" fmla="*/ 46 w 93"/>
                <a:gd name="T13" fmla="*/ 0 h 66"/>
                <a:gd name="T14" fmla="*/ 27 w 93"/>
                <a:gd name="T15" fmla="*/ 6 h 66"/>
                <a:gd name="T16" fmla="*/ 8 w 93"/>
                <a:gd name="T17" fmla="*/ 16 h 66"/>
                <a:gd name="T18" fmla="*/ 0 w 93"/>
                <a:gd name="T19" fmla="*/ 25 h 66"/>
                <a:gd name="T20" fmla="*/ 0 w 93"/>
                <a:gd name="T21" fmla="*/ 37 h 66"/>
                <a:gd name="T22" fmla="*/ 6 w 93"/>
                <a:gd name="T23" fmla="*/ 48 h 66"/>
                <a:gd name="T24" fmla="*/ 14 w 93"/>
                <a:gd name="T25" fmla="*/ 56 h 66"/>
                <a:gd name="T26" fmla="*/ 25 w 93"/>
                <a:gd name="T27" fmla="*/ 62 h 66"/>
                <a:gd name="T28" fmla="*/ 41 w 93"/>
                <a:gd name="T29" fmla="*/ 66 h 66"/>
                <a:gd name="T30" fmla="*/ 58 w 93"/>
                <a:gd name="T31" fmla="*/ 64 h 66"/>
                <a:gd name="T32" fmla="*/ 73 w 93"/>
                <a:gd name="T33" fmla="*/ 58 h 66"/>
                <a:gd name="T34" fmla="*/ 86 w 93"/>
                <a:gd name="T35" fmla="*/ 48 h 66"/>
                <a:gd name="T36" fmla="*/ 93 w 93"/>
                <a:gd name="T37" fmla="*/ 37 h 66"/>
                <a:gd name="T38" fmla="*/ 93 w 93"/>
                <a:gd name="T39" fmla="*/ 24 h 66"/>
                <a:gd name="T40" fmla="*/ 72 w 93"/>
                <a:gd name="T41" fmla="*/ 41 h 66"/>
                <a:gd name="T42" fmla="*/ 59 w 93"/>
                <a:gd name="T43" fmla="*/ 49 h 66"/>
                <a:gd name="T44" fmla="*/ 44 w 93"/>
                <a:gd name="T45" fmla="*/ 52 h 66"/>
                <a:gd name="T46" fmla="*/ 30 w 93"/>
                <a:gd name="T47" fmla="*/ 48 h 66"/>
                <a:gd name="T48" fmla="*/ 25 w 93"/>
                <a:gd name="T49" fmla="*/ 47 h 66"/>
                <a:gd name="T50" fmla="*/ 21 w 93"/>
                <a:gd name="T51" fmla="*/ 44 h 66"/>
                <a:gd name="T52" fmla="*/ 18 w 93"/>
                <a:gd name="T53" fmla="*/ 41 h 66"/>
                <a:gd name="T54" fmla="*/ 14 w 93"/>
                <a:gd name="T55" fmla="*/ 38 h 66"/>
                <a:gd name="T56" fmla="*/ 13 w 93"/>
                <a:gd name="T57" fmla="*/ 34 h 66"/>
                <a:gd name="T58" fmla="*/ 14 w 93"/>
                <a:gd name="T59" fmla="*/ 31 h 66"/>
                <a:gd name="T60" fmla="*/ 15 w 93"/>
                <a:gd name="T61" fmla="*/ 28 h 66"/>
                <a:gd name="T62" fmla="*/ 18 w 93"/>
                <a:gd name="T63" fmla="*/ 25 h 66"/>
                <a:gd name="T64" fmla="*/ 21 w 93"/>
                <a:gd name="T65" fmla="*/ 24 h 66"/>
                <a:gd name="T66" fmla="*/ 24 w 93"/>
                <a:gd name="T67" fmla="*/ 23 h 66"/>
                <a:gd name="T68" fmla="*/ 38 w 93"/>
                <a:gd name="T69" fmla="*/ 16 h 66"/>
                <a:gd name="T70" fmla="*/ 54 w 93"/>
                <a:gd name="T71" fmla="*/ 14 h 66"/>
                <a:gd name="T72" fmla="*/ 69 w 93"/>
                <a:gd name="T73" fmla="*/ 17 h 66"/>
                <a:gd name="T74" fmla="*/ 70 w 93"/>
                <a:gd name="T75" fmla="*/ 17 h 66"/>
                <a:gd name="T76" fmla="*/ 78 w 93"/>
                <a:gd name="T77" fmla="*/ 24 h 66"/>
                <a:gd name="T78" fmla="*/ 79 w 93"/>
                <a:gd name="T79" fmla="*/ 33 h 66"/>
                <a:gd name="T80" fmla="*/ 72 w 93"/>
                <a:gd name="T81" fmla="*/ 4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66">
                  <a:moveTo>
                    <a:pt x="93" y="24"/>
                  </a:moveTo>
                  <a:lnTo>
                    <a:pt x="89" y="14"/>
                  </a:lnTo>
                  <a:lnTo>
                    <a:pt x="80" y="7"/>
                  </a:lnTo>
                  <a:lnTo>
                    <a:pt x="69" y="2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46" y="0"/>
                  </a:lnTo>
                  <a:lnTo>
                    <a:pt x="27" y="6"/>
                  </a:lnTo>
                  <a:lnTo>
                    <a:pt x="8" y="16"/>
                  </a:lnTo>
                  <a:lnTo>
                    <a:pt x="0" y="25"/>
                  </a:lnTo>
                  <a:lnTo>
                    <a:pt x="0" y="37"/>
                  </a:lnTo>
                  <a:lnTo>
                    <a:pt x="6" y="48"/>
                  </a:lnTo>
                  <a:lnTo>
                    <a:pt x="14" y="56"/>
                  </a:lnTo>
                  <a:lnTo>
                    <a:pt x="25" y="62"/>
                  </a:lnTo>
                  <a:lnTo>
                    <a:pt x="41" y="66"/>
                  </a:lnTo>
                  <a:lnTo>
                    <a:pt x="58" y="64"/>
                  </a:lnTo>
                  <a:lnTo>
                    <a:pt x="73" y="58"/>
                  </a:lnTo>
                  <a:lnTo>
                    <a:pt x="86" y="48"/>
                  </a:lnTo>
                  <a:lnTo>
                    <a:pt x="93" y="37"/>
                  </a:lnTo>
                  <a:lnTo>
                    <a:pt x="93" y="24"/>
                  </a:lnTo>
                  <a:close/>
                  <a:moveTo>
                    <a:pt x="72" y="41"/>
                  </a:moveTo>
                  <a:lnTo>
                    <a:pt x="59" y="49"/>
                  </a:lnTo>
                  <a:lnTo>
                    <a:pt x="44" y="52"/>
                  </a:lnTo>
                  <a:lnTo>
                    <a:pt x="30" y="48"/>
                  </a:lnTo>
                  <a:lnTo>
                    <a:pt x="25" y="47"/>
                  </a:lnTo>
                  <a:lnTo>
                    <a:pt x="21" y="44"/>
                  </a:lnTo>
                  <a:lnTo>
                    <a:pt x="18" y="41"/>
                  </a:lnTo>
                  <a:lnTo>
                    <a:pt x="14" y="38"/>
                  </a:lnTo>
                  <a:lnTo>
                    <a:pt x="13" y="34"/>
                  </a:lnTo>
                  <a:lnTo>
                    <a:pt x="14" y="31"/>
                  </a:lnTo>
                  <a:lnTo>
                    <a:pt x="15" y="28"/>
                  </a:lnTo>
                  <a:lnTo>
                    <a:pt x="18" y="25"/>
                  </a:lnTo>
                  <a:lnTo>
                    <a:pt x="21" y="24"/>
                  </a:lnTo>
                  <a:lnTo>
                    <a:pt x="24" y="23"/>
                  </a:lnTo>
                  <a:lnTo>
                    <a:pt x="38" y="16"/>
                  </a:lnTo>
                  <a:lnTo>
                    <a:pt x="54" y="14"/>
                  </a:lnTo>
                  <a:lnTo>
                    <a:pt x="69" y="17"/>
                  </a:lnTo>
                  <a:lnTo>
                    <a:pt x="70" y="17"/>
                  </a:lnTo>
                  <a:lnTo>
                    <a:pt x="78" y="24"/>
                  </a:lnTo>
                  <a:lnTo>
                    <a:pt x="79" y="33"/>
                  </a:lnTo>
                  <a:lnTo>
                    <a:pt x="72" y="41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2" name="Freeform 826"/>
            <p:cNvSpPr>
              <a:spLocks noEditPoints="1"/>
            </p:cNvSpPr>
            <p:nvPr/>
          </p:nvSpPr>
          <p:spPr bwMode="auto">
            <a:xfrm>
              <a:off x="7714343" y="3392488"/>
              <a:ext cx="90488" cy="76200"/>
            </a:xfrm>
            <a:custGeom>
              <a:avLst/>
              <a:gdLst>
                <a:gd name="T0" fmla="*/ 49 w 57"/>
                <a:gd name="T1" fmla="*/ 9 h 48"/>
                <a:gd name="T2" fmla="*/ 49 w 57"/>
                <a:gd name="T3" fmla="*/ 6 h 48"/>
                <a:gd name="T4" fmla="*/ 48 w 57"/>
                <a:gd name="T5" fmla="*/ 3 h 48"/>
                <a:gd name="T6" fmla="*/ 45 w 57"/>
                <a:gd name="T7" fmla="*/ 2 h 48"/>
                <a:gd name="T8" fmla="*/ 31 w 57"/>
                <a:gd name="T9" fmla="*/ 0 h 48"/>
                <a:gd name="T10" fmla="*/ 18 w 57"/>
                <a:gd name="T11" fmla="*/ 3 h 48"/>
                <a:gd name="T12" fmla="*/ 6 w 57"/>
                <a:gd name="T13" fmla="*/ 10 h 48"/>
                <a:gd name="T14" fmla="*/ 0 w 57"/>
                <a:gd name="T15" fmla="*/ 19 h 48"/>
                <a:gd name="T16" fmla="*/ 2 w 57"/>
                <a:gd name="T17" fmla="*/ 29 h 48"/>
                <a:gd name="T18" fmla="*/ 6 w 57"/>
                <a:gd name="T19" fmla="*/ 39 h 48"/>
                <a:gd name="T20" fmla="*/ 14 w 57"/>
                <a:gd name="T21" fmla="*/ 46 h 48"/>
                <a:gd name="T22" fmla="*/ 27 w 57"/>
                <a:gd name="T23" fmla="*/ 48 h 48"/>
                <a:gd name="T24" fmla="*/ 41 w 57"/>
                <a:gd name="T25" fmla="*/ 46 h 48"/>
                <a:gd name="T26" fmla="*/ 51 w 57"/>
                <a:gd name="T27" fmla="*/ 37 h 48"/>
                <a:gd name="T28" fmla="*/ 57 w 57"/>
                <a:gd name="T29" fmla="*/ 27 h 48"/>
                <a:gd name="T30" fmla="*/ 55 w 57"/>
                <a:gd name="T31" fmla="*/ 17 h 48"/>
                <a:gd name="T32" fmla="*/ 49 w 57"/>
                <a:gd name="T33" fmla="*/ 9 h 48"/>
                <a:gd name="T34" fmla="*/ 40 w 57"/>
                <a:gd name="T35" fmla="*/ 29 h 48"/>
                <a:gd name="T36" fmla="*/ 35 w 57"/>
                <a:gd name="T37" fmla="*/ 33 h 48"/>
                <a:gd name="T38" fmla="*/ 31 w 57"/>
                <a:gd name="T39" fmla="*/ 34 h 48"/>
                <a:gd name="T40" fmla="*/ 26 w 57"/>
                <a:gd name="T41" fmla="*/ 34 h 48"/>
                <a:gd name="T42" fmla="*/ 20 w 57"/>
                <a:gd name="T43" fmla="*/ 33 h 48"/>
                <a:gd name="T44" fmla="*/ 17 w 57"/>
                <a:gd name="T45" fmla="*/ 30 h 48"/>
                <a:gd name="T46" fmla="*/ 16 w 57"/>
                <a:gd name="T47" fmla="*/ 27 h 48"/>
                <a:gd name="T48" fmla="*/ 14 w 57"/>
                <a:gd name="T49" fmla="*/ 24 h 48"/>
                <a:gd name="T50" fmla="*/ 16 w 57"/>
                <a:gd name="T51" fmla="*/ 22 h 48"/>
                <a:gd name="T52" fmla="*/ 18 w 57"/>
                <a:gd name="T53" fmla="*/ 19 h 48"/>
                <a:gd name="T54" fmla="*/ 24 w 57"/>
                <a:gd name="T55" fmla="*/ 16 h 48"/>
                <a:gd name="T56" fmla="*/ 30 w 57"/>
                <a:gd name="T57" fmla="*/ 15 h 48"/>
                <a:gd name="T58" fmla="*/ 35 w 57"/>
                <a:gd name="T59" fmla="*/ 15 h 48"/>
                <a:gd name="T60" fmla="*/ 35 w 57"/>
                <a:gd name="T61" fmla="*/ 15 h 48"/>
                <a:gd name="T62" fmla="*/ 40 w 57"/>
                <a:gd name="T63" fmla="*/ 17 h 48"/>
                <a:gd name="T64" fmla="*/ 41 w 57"/>
                <a:gd name="T65" fmla="*/ 20 h 48"/>
                <a:gd name="T66" fmla="*/ 42 w 57"/>
                <a:gd name="T67" fmla="*/ 22 h 48"/>
                <a:gd name="T68" fmla="*/ 42 w 57"/>
                <a:gd name="T69" fmla="*/ 26 h 48"/>
                <a:gd name="T70" fmla="*/ 40 w 57"/>
                <a:gd name="T71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48">
                  <a:moveTo>
                    <a:pt x="49" y="9"/>
                  </a:moveTo>
                  <a:lnTo>
                    <a:pt x="49" y="6"/>
                  </a:lnTo>
                  <a:lnTo>
                    <a:pt x="48" y="3"/>
                  </a:lnTo>
                  <a:lnTo>
                    <a:pt x="45" y="2"/>
                  </a:lnTo>
                  <a:lnTo>
                    <a:pt x="31" y="0"/>
                  </a:lnTo>
                  <a:lnTo>
                    <a:pt x="18" y="3"/>
                  </a:lnTo>
                  <a:lnTo>
                    <a:pt x="6" y="10"/>
                  </a:lnTo>
                  <a:lnTo>
                    <a:pt x="0" y="19"/>
                  </a:lnTo>
                  <a:lnTo>
                    <a:pt x="2" y="29"/>
                  </a:lnTo>
                  <a:lnTo>
                    <a:pt x="6" y="39"/>
                  </a:lnTo>
                  <a:lnTo>
                    <a:pt x="14" y="46"/>
                  </a:lnTo>
                  <a:lnTo>
                    <a:pt x="27" y="48"/>
                  </a:lnTo>
                  <a:lnTo>
                    <a:pt x="41" y="46"/>
                  </a:lnTo>
                  <a:lnTo>
                    <a:pt x="51" y="37"/>
                  </a:lnTo>
                  <a:lnTo>
                    <a:pt x="57" y="27"/>
                  </a:lnTo>
                  <a:lnTo>
                    <a:pt x="55" y="17"/>
                  </a:lnTo>
                  <a:lnTo>
                    <a:pt x="49" y="9"/>
                  </a:lnTo>
                  <a:close/>
                  <a:moveTo>
                    <a:pt x="40" y="29"/>
                  </a:moveTo>
                  <a:lnTo>
                    <a:pt x="35" y="33"/>
                  </a:lnTo>
                  <a:lnTo>
                    <a:pt x="31" y="34"/>
                  </a:lnTo>
                  <a:lnTo>
                    <a:pt x="26" y="34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6" y="27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18" y="19"/>
                  </a:lnTo>
                  <a:lnTo>
                    <a:pt x="24" y="16"/>
                  </a:lnTo>
                  <a:lnTo>
                    <a:pt x="30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40" y="17"/>
                  </a:lnTo>
                  <a:lnTo>
                    <a:pt x="41" y="20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0" y="2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17" name="ïsḷïḑè"/>
          <p:cNvSpPr/>
          <p:nvPr/>
        </p:nvSpPr>
        <p:spPr>
          <a:xfrm>
            <a:off x="4100314" y="2396420"/>
            <a:ext cx="1409700" cy="825569"/>
          </a:xfrm>
          <a:prstGeom prst="roundRect">
            <a:avLst/>
          </a:prstGeom>
          <a:solidFill>
            <a:srgbClr val="BC3649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图像信息</a:t>
            </a:r>
            <a:endParaRPr lang="zh-CN" altLang="en-US" sz="1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8" name="ïsḷïḑè"/>
          <p:cNvSpPr/>
          <p:nvPr/>
        </p:nvSpPr>
        <p:spPr>
          <a:xfrm>
            <a:off x="4100314" y="4254465"/>
            <a:ext cx="1409700" cy="825569"/>
          </a:xfrm>
          <a:prstGeom prst="roundRect">
            <a:avLst/>
          </a:prstGeom>
          <a:solidFill>
            <a:srgbClr val="BC3649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序列信息</a:t>
            </a:r>
            <a:endParaRPr lang="zh-CN" altLang="en-US" sz="1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9" name="文本框 318"/>
          <p:cNvSpPr txBox="1"/>
          <p:nvPr/>
        </p:nvSpPr>
        <p:spPr>
          <a:xfrm>
            <a:off x="5746288" y="2292364"/>
            <a:ext cx="3141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任务：理解图像内容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方法：卷积神经网络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0" name="文本框 319"/>
          <p:cNvSpPr txBox="1"/>
          <p:nvPr/>
        </p:nvSpPr>
        <p:spPr>
          <a:xfrm>
            <a:off x="5746288" y="4114690"/>
            <a:ext cx="3322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任务：理解语音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方法：循环神经网络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卷积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/>
              <a:t>离散卷积的边缘效应</a:t>
            </a:r>
            <a:endParaRPr lang="zh-CN" altLang="en-US"/>
          </a:p>
        </p:txBody>
      </p:sp>
      <p:pic>
        <p:nvPicPr>
          <p:cNvPr id="11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1714500"/>
            <a:ext cx="7978140" cy="473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卷积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1149350"/>
          </a:xfrm>
        </p:spPr>
        <p:txBody>
          <a:bodyPr/>
          <a:p>
            <a:r>
              <a:rPr lang="zh-CN" altLang="en-US"/>
              <a:t>离散卷积的边缘效应</a:t>
            </a:r>
            <a:endParaRPr lang="zh-CN" altLang="en-US"/>
          </a:p>
          <a:p>
            <a:pPr lvl="1"/>
            <a:r>
              <a:rPr lang="en-US" altLang="zh-CN"/>
              <a:t>Zero-Padding</a:t>
            </a:r>
            <a:r>
              <a:rPr lang="zh-CN" altLang="en-US"/>
              <a:t>，</a:t>
            </a:r>
            <a:r>
              <a:rPr lang="en-US" altLang="zh-CN"/>
              <a:t>edge-padding</a:t>
            </a:r>
            <a:r>
              <a:rPr lang="zh-CN" altLang="en-US"/>
              <a:t>，</a:t>
            </a:r>
            <a:r>
              <a:rPr lang="en-US" altLang="zh-CN"/>
              <a:t>reflect-padding</a:t>
            </a:r>
            <a:endParaRPr lang="zh-CN" altLang="en-US"/>
          </a:p>
          <a:p>
            <a:pPr lvl="2"/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080" y="2131695"/>
            <a:ext cx="7355205" cy="42938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947" y="3889058"/>
            <a:ext cx="2216927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47" y="1116576"/>
            <a:ext cx="2572501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75" y="1116576"/>
            <a:ext cx="2300870" cy="252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2901" y="2238781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步长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，零填充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</a:t>
            </a:r>
            <a:endParaRPr lang="en-US" altLang="zh-CN" sz="1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04979" y="2238781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步长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</a:t>
            </a:r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，零填充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</a:t>
            </a:r>
            <a:endParaRPr lang="en-US" altLang="zh-CN" sz="1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2901" y="5011263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步长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，零填充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endParaRPr lang="en-US" altLang="zh-CN" sz="1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04979" y="5011263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步长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</a:t>
            </a:r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，零填充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endParaRPr lang="en-US" altLang="zh-CN" sz="1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sz="quarter" idx="1"/>
          </p:nvPr>
        </p:nvPicPr>
        <p:blipFill>
          <a:blip r:embed="rId4"/>
          <a:stretch>
            <a:fillRect/>
          </a:stretch>
        </p:blipFill>
        <p:spPr>
          <a:xfrm>
            <a:off x="6114098" y="3889058"/>
            <a:ext cx="2612598" cy="2520000"/>
          </a:xfrm>
        </p:spPr>
      </p:pic>
      <p:cxnSp>
        <p:nvCxnSpPr>
          <p:cNvPr id="14" name="直接连接符 13"/>
          <p:cNvCxnSpPr/>
          <p:nvPr/>
        </p:nvCxnSpPr>
        <p:spPr>
          <a:xfrm>
            <a:off x="292100" y="3729990"/>
            <a:ext cx="855980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4572000" y="1050290"/>
            <a:ext cx="0" cy="53594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互相关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计算卷积需要进行卷积核</a:t>
            </a:r>
            <a:r>
              <a:rPr lang="zh-CN" altLang="en-US" dirty="0">
                <a:solidFill>
                  <a:srgbClr val="FF0000"/>
                </a:solidFill>
              </a:rPr>
              <a:t>翻转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卷积操作的目标：</a:t>
            </a:r>
            <a:r>
              <a:rPr lang="zh-CN" altLang="en-US" dirty="0">
                <a:solidFill>
                  <a:srgbClr val="FF0000"/>
                </a:solidFill>
              </a:rPr>
              <a:t>提取特征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dirty="0">
                <a:solidFill>
                  <a:srgbClr val="FF0000"/>
                </a:solidFill>
              </a:rPr>
              <a:t>翻转是不必要的！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互相关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28950" y="2914650"/>
            <a:ext cx="3098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100" dirty="0"/>
          </a:p>
        </p:txBody>
      </p:sp>
      <p:sp>
        <p:nvSpPr>
          <p:cNvPr id="5" name="矩形 4"/>
          <p:cNvSpPr/>
          <p:nvPr/>
        </p:nvSpPr>
        <p:spPr>
          <a:xfrm>
            <a:off x="2015490" y="5923915"/>
            <a:ext cx="549275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除非特别声明，卷积一般指“互相关”。</a:t>
            </a:r>
            <a:endParaRPr lang="zh-CN" altLang="en-US" sz="1800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90" y="4351655"/>
            <a:ext cx="3816944" cy="7965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95" y="1620520"/>
            <a:ext cx="5032375" cy="4732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卷积作为特征提取器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特征映射（</a:t>
            </a:r>
            <a:r>
              <a:rPr lang="en-US" altLang="zh-CN" dirty="0"/>
              <a:t>Feature Map</a:t>
            </a:r>
            <a:r>
              <a:rPr lang="zh-CN" altLang="en-US" dirty="0"/>
              <a:t>）：图像经过卷积后得到的特征。</a:t>
            </a:r>
            <a:endParaRPr lang="en-US" altLang="zh-CN" dirty="0"/>
          </a:p>
          <a:p>
            <a:pPr lvl="1"/>
            <a:r>
              <a:rPr lang="zh-CN" altLang="en-US" dirty="0"/>
              <a:t>卷积核看成一个特征提取器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/>
          <a:stretch>
            <a:fillRect/>
          </a:stretch>
        </p:blipFill>
        <p:spPr>
          <a:xfrm>
            <a:off x="2383155" y="2164080"/>
            <a:ext cx="4378960" cy="41890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卷积层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sp>
        <p:nvSpPr>
          <p:cNvPr id="18" name="内容占位符 2"/>
          <p:cNvSpPr txBox="1"/>
          <p:nvPr/>
        </p:nvSpPr>
        <p:spPr>
          <a:xfrm>
            <a:off x="507842" y="1397408"/>
            <a:ext cx="7992888" cy="6729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卷积层如何检测特征</a:t>
            </a:r>
            <a:endParaRPr lang="en-US" altLang="zh-CN" sz="24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2506005" y="2232230"/>
          <a:ext cx="2083656" cy="1923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76"/>
                <a:gridCol w="347276"/>
                <a:gridCol w="347276"/>
                <a:gridCol w="347276"/>
                <a:gridCol w="347276"/>
                <a:gridCol w="347276"/>
              </a:tblGrid>
              <a:tr h="348407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5123699" y="2595195"/>
          <a:ext cx="1040883" cy="986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961"/>
                <a:gridCol w="346961"/>
                <a:gridCol w="346961"/>
              </a:tblGrid>
              <a:tr h="32869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869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869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934565" y="2447277"/>
          <a:ext cx="1430596" cy="12819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649"/>
                <a:gridCol w="357649"/>
                <a:gridCol w="357649"/>
                <a:gridCol w="357649"/>
              </a:tblGrid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2425319" y="2278937"/>
            <a:ext cx="2133936" cy="1865848"/>
            <a:chOff x="1143359" y="2341692"/>
            <a:chExt cx="1987663" cy="1865848"/>
          </a:xfrm>
        </p:grpSpPr>
        <p:sp>
          <p:nvSpPr>
            <p:cNvPr id="22" name="文本框 21"/>
            <p:cNvSpPr txBox="1"/>
            <p:nvPr/>
          </p:nvSpPr>
          <p:spPr>
            <a:xfrm>
              <a:off x="1143359" y="2341692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53524" y="2691763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53524" y="3012495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53524" y="3330104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60737" y="3633527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61294" y="3930541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959666" y="2490508"/>
            <a:ext cx="13516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30    30 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59666" y="2798846"/>
            <a:ext cx="13516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30    30 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959666" y="3125773"/>
            <a:ext cx="13516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30    30 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959666" y="3432272"/>
            <a:ext cx="13516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30    30 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12193" y="2906007"/>
            <a:ext cx="346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40774" y="2880973"/>
            <a:ext cx="32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2514963" y="4455482"/>
          <a:ext cx="2068518" cy="1923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53"/>
                <a:gridCol w="344753"/>
                <a:gridCol w="344753"/>
                <a:gridCol w="344753"/>
                <a:gridCol w="344753"/>
                <a:gridCol w="344753"/>
              </a:tblGrid>
              <a:tr h="348407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5132658" y="4818447"/>
          <a:ext cx="1031925" cy="986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975"/>
                <a:gridCol w="343975"/>
                <a:gridCol w="343975"/>
              </a:tblGrid>
              <a:tr h="32869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32869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8696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6979388" y="4670529"/>
          <a:ext cx="1385776" cy="12819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444"/>
                <a:gridCol w="346444"/>
                <a:gridCol w="346444"/>
                <a:gridCol w="346444"/>
              </a:tblGrid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44" name="组合 43"/>
          <p:cNvGrpSpPr/>
          <p:nvPr/>
        </p:nvGrpSpPr>
        <p:grpSpPr>
          <a:xfrm>
            <a:off x="2430093" y="4488754"/>
            <a:ext cx="2159566" cy="1865848"/>
            <a:chOff x="1143359" y="2341692"/>
            <a:chExt cx="2159566" cy="1865848"/>
          </a:xfrm>
        </p:grpSpPr>
        <p:sp>
          <p:nvSpPr>
            <p:cNvPr id="45" name="文本框 44"/>
            <p:cNvSpPr txBox="1"/>
            <p:nvPr/>
          </p:nvSpPr>
          <p:spPr>
            <a:xfrm>
              <a:off x="1143359" y="2341692"/>
              <a:ext cx="2159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</a:t>
              </a:r>
              <a:r>
                <a:rPr lang="en-US" altLang="zh-CN" sz="12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53524" y="2691763"/>
              <a:ext cx="2114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</a:t>
              </a:r>
              <a:r>
                <a:rPr lang="en-US" altLang="zh-CN" sz="12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10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153524" y="3012495"/>
              <a:ext cx="2114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153524" y="3330104"/>
              <a:ext cx="20697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160737" y="3633527"/>
              <a:ext cx="20697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0      0     0      0     0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161294" y="3930541"/>
              <a:ext cx="20697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0      0      0     0      0     0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6968626" y="4713760"/>
            <a:ext cx="139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0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10    30   30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968626" y="5022098"/>
            <a:ext cx="139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10    30    30   10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968626" y="5349025"/>
            <a:ext cx="13516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30  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30    10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968626" y="5655524"/>
            <a:ext cx="13516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30    10     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 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621153" y="5129259"/>
            <a:ext cx="346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349734" y="5104225"/>
            <a:ext cx="32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95011" y="2909315"/>
            <a:ext cx="1858201" cy="460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检测垂直边缘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95011" y="5090044"/>
            <a:ext cx="2089033" cy="460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检测对角线边缘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基本操作单元：卷积层</a:t>
            </a:r>
          </a:p>
        </p:txBody>
      </p:sp>
      <p:pic>
        <p:nvPicPr>
          <p:cNvPr id="4" name="图片 3" descr="gip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1769110"/>
            <a:ext cx="7882255" cy="446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基本操作单元：卷积层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" y="1888490"/>
            <a:ext cx="8559800" cy="4015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卷积层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681990"/>
          </a:xfrm>
        </p:spPr>
        <p:txBody>
          <a:bodyPr/>
          <a:p>
            <a:r>
              <a:rPr lang="zh-CN" altLang="en-US"/>
              <a:t>多输入特征图单输出特征图卷积运算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981950" y="6502400"/>
            <a:ext cx="1162050" cy="360045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85250" y="2482927"/>
            <a:ext cx="6243715" cy="2568355"/>
            <a:chOff x="1385250" y="2482927"/>
            <a:chExt cx="6243715" cy="2568355"/>
          </a:xfrm>
        </p:grpSpPr>
        <p:sp>
          <p:nvSpPr>
            <p:cNvPr id="20" name="文本框 19"/>
            <p:cNvSpPr txBox="1"/>
            <p:nvPr/>
          </p:nvSpPr>
          <p:spPr>
            <a:xfrm>
              <a:off x="3749909" y="3300576"/>
              <a:ext cx="322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*</a:t>
              </a:r>
              <a:endPara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9" name="立方体 8"/>
            <p:cNvSpPr/>
            <p:nvPr/>
          </p:nvSpPr>
          <p:spPr>
            <a:xfrm>
              <a:off x="1385250" y="2482927"/>
              <a:ext cx="2021805" cy="2063995"/>
            </a:xfrm>
            <a:prstGeom prst="cube">
              <a:avLst>
                <a:gd name="adj" fmla="val 114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input</a:t>
              </a:r>
              <a:endParaRPr lang="zh-CN" altLang="en-US" sz="24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7" name="立方体 6"/>
            <p:cNvSpPr/>
            <p:nvPr/>
          </p:nvSpPr>
          <p:spPr>
            <a:xfrm>
              <a:off x="4350053" y="3016701"/>
              <a:ext cx="977352" cy="996447"/>
            </a:xfrm>
            <a:prstGeom prst="cube">
              <a:avLst>
                <a:gd name="adj" fmla="val 22789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filter</a:t>
              </a:r>
              <a:endParaRPr lang="zh-CN" altLang="en-US" dirty="0">
                <a:solidFill>
                  <a:schemeClr val="tx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605420" y="3300576"/>
              <a:ext cx="322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=</a:t>
              </a:r>
              <a:endPara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270403" y="2913512"/>
              <a:ext cx="1358562" cy="133164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output</a:t>
              </a:r>
              <a:endParaRPr lang="zh-CN" altLang="en-US" sz="20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855531" y="468195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6x6x3</a:t>
              </a:r>
              <a:endPara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14013" y="4677708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3x3x3</a:t>
              </a:r>
              <a:endPara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666051" y="4677708"/>
              <a:ext cx="570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4x4</a:t>
              </a:r>
              <a:endPara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一个例子</a:t>
            </a:r>
            <a:endParaRPr lang="zh-CN" altLang="en-US"/>
          </a:p>
        </p:txBody>
      </p:sp>
      <p:sp>
        <p:nvSpPr>
          <p:cNvPr id="20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35685"/>
            <a:ext cx="8928735" cy="52946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计算机视觉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469146" y="3378934"/>
            <a:ext cx="692242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6" name="文本框 5"/>
          <p:cNvSpPr txBox="1"/>
          <p:nvPr/>
        </p:nvSpPr>
        <p:spPr>
          <a:xfrm>
            <a:off x="1155157" y="4153207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输入图像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3567" y="5292287"/>
            <a:ext cx="69062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输入图像大小为 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32x32</a:t>
            </a: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，输入数据量为 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32x32x3 = 3072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隐层神经元个数为 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100</a:t>
            </a: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，第一层权值数量为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3072 x100 = 307200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527" y="2793013"/>
            <a:ext cx="1270000" cy="127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674" y="1913079"/>
            <a:ext cx="3611880" cy="3093720"/>
          </a:xfrm>
          <a:prstGeom prst="rect">
            <a:avLst/>
          </a:prstGeom>
        </p:spPr>
      </p:pic>
      <p:sp>
        <p:nvSpPr>
          <p:cNvPr id="10" name="Slide Number Placeholder 3"/>
          <p:cNvSpPr txBox="1"/>
          <p:nvPr userDrawn="1"/>
        </p:nvSpPr>
        <p:spPr>
          <a:xfrm>
            <a:off x="6407785" y="1058545"/>
            <a:ext cx="2628265" cy="342265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Schoolbook" panose="02040604050505020304" charset="0"/>
                <a:ea typeface="微软雅黑 Light" panose="020B0502040204020203" pitchFamily="34" charset="-122"/>
                <a:cs typeface="Century Schoolbook" panose="02040604050505020304" charset="0"/>
                <a:hlinkClick r:id="rId3"/>
              </a:rPr>
              <a:t>http://novel.ict.ac.cn/aics</a:t>
            </a:r>
            <a:endParaRPr kumimoji="0" lang="fr-FR" altLang="zh-CN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charset="0"/>
              <a:ea typeface="微软雅黑 Light" panose="020B0502040204020203" pitchFamily="34" charset="-122"/>
              <a:cs typeface="Century Schoolbook" panose="02040604050505020304" charset="0"/>
              <a:hlinkClick r:id="rId3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卷积层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981950" y="6502400"/>
            <a:ext cx="1162050" cy="360045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71740" y="1726966"/>
            <a:ext cx="32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14588" y="1640648"/>
            <a:ext cx="32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609191" y="1154405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1483716" y="1268529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1367483" y="1382653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169195" y="1268529"/>
          <a:ext cx="146647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618"/>
                <a:gridCol w="366618"/>
                <a:gridCol w="366618"/>
                <a:gridCol w="366618"/>
              </a:tblGrid>
              <a:tr h="352544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416983" y="1479572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4310201" y="1562738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4224227" y="1670576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1810707" y="3040234"/>
            <a:ext cx="772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6x6x3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69189" y="3035992"/>
            <a:ext cx="772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3x3x3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21227" y="3035992"/>
            <a:ext cx="54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4x4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1358241" y="1154406"/>
            <a:ext cx="1044300" cy="1044860"/>
          </a:xfrm>
          <a:prstGeom prst="cube">
            <a:avLst>
              <a:gd name="adj" fmla="val 22789"/>
            </a:avLst>
          </a:prstGeom>
          <a:solidFill>
            <a:schemeClr val="accent3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2289253" y="5504556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2289253" y="4526048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2289253" y="3547540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4310200" y="5504556"/>
          <a:ext cx="10708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63"/>
                <a:gridCol w="356963"/>
                <a:gridCol w="356963"/>
              </a:tblGrid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4310201" y="4526048"/>
          <a:ext cx="10708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63"/>
                <a:gridCol w="356963"/>
                <a:gridCol w="356963"/>
              </a:tblGrid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4310202" y="3547541"/>
          <a:ext cx="1070889" cy="837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63"/>
                <a:gridCol w="356963"/>
                <a:gridCol w="356963"/>
              </a:tblGrid>
              <a:tr h="288385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66991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66991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1091975" y="3758501"/>
            <a:ext cx="760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 = 0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04153" y="4752862"/>
            <a:ext cx="721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 = 1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04153" y="5709930"/>
            <a:ext cx="760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 = 2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561624" y="4723179"/>
            <a:ext cx="32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576792" y="4669238"/>
            <a:ext cx="32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70584" y="4198863"/>
            <a:ext cx="137223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2-2-1+2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  +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0-2+0+2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  +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(-1)+0+0+2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74602" y="4669238"/>
            <a:ext cx="322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32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091532" y="4776959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60" name="直接箭头连接符 59"/>
          <p:cNvCxnSpPr>
            <a:stCxn id="27" idx="0"/>
          </p:cNvCxnSpPr>
          <p:nvPr/>
        </p:nvCxnSpPr>
        <p:spPr>
          <a:xfrm flipH="1" flipV="1">
            <a:off x="6396356" y="1562739"/>
            <a:ext cx="1850390" cy="3214220"/>
          </a:xfrm>
          <a:prstGeom prst="straightConnector1">
            <a:avLst/>
          </a:prstGeom>
          <a:noFill/>
          <a:ln w="15875" cap="flat" cmpd="sng">
            <a:solidFill>
              <a:schemeClr val="accent4"/>
            </a:solidFill>
            <a:prstDash val="solid"/>
            <a:round/>
            <a:tailEnd type="triangle"/>
          </a:ln>
          <a:effectLst/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卷积层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981950" y="6502400"/>
            <a:ext cx="1162050" cy="360045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180738" y="1708142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2055263" y="1822266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1939030" y="1936390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221139" y="4351583"/>
          <a:ext cx="146647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618"/>
                <a:gridCol w="366618"/>
                <a:gridCol w="366618"/>
                <a:gridCol w="366618"/>
              </a:tblGrid>
              <a:tr h="352544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立方体 6"/>
          <p:cNvSpPr/>
          <p:nvPr/>
        </p:nvSpPr>
        <p:spPr>
          <a:xfrm>
            <a:off x="1929788" y="1708143"/>
            <a:ext cx="1044300" cy="1044860"/>
          </a:xfrm>
          <a:prstGeom prst="cube">
            <a:avLst>
              <a:gd name="adj" fmla="val 22789"/>
            </a:avLst>
          </a:prstGeom>
          <a:solidFill>
            <a:schemeClr val="accent3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5222312" y="1708142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表格 49"/>
          <p:cNvGraphicFramePr>
            <a:graphicFrameLocks noGrp="1"/>
          </p:cNvGraphicFramePr>
          <p:nvPr/>
        </p:nvGraphicFramePr>
        <p:xfrm>
          <a:off x="5096837" y="1822266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表格 50"/>
          <p:cNvGraphicFramePr>
            <a:graphicFrameLocks noGrp="1"/>
          </p:cNvGraphicFramePr>
          <p:nvPr/>
        </p:nvGraphicFramePr>
        <p:xfrm>
          <a:off x="4980604" y="1936390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2" name="立方体 51"/>
          <p:cNvSpPr/>
          <p:nvPr/>
        </p:nvSpPr>
        <p:spPr>
          <a:xfrm>
            <a:off x="5256547" y="1708143"/>
            <a:ext cx="1044300" cy="1044860"/>
          </a:xfrm>
          <a:prstGeom prst="cube">
            <a:avLst>
              <a:gd name="adj" fmla="val 22789"/>
            </a:avLst>
          </a:prstGeom>
          <a:solidFill>
            <a:schemeClr val="accent3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53" name="表格 52"/>
          <p:cNvGraphicFramePr>
            <a:graphicFrameLocks noGrp="1"/>
          </p:cNvGraphicFramePr>
          <p:nvPr/>
        </p:nvGraphicFramePr>
        <p:xfrm>
          <a:off x="2069543" y="4123335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表格 53"/>
          <p:cNvGraphicFramePr>
            <a:graphicFrameLocks noGrp="1"/>
          </p:cNvGraphicFramePr>
          <p:nvPr/>
        </p:nvGraphicFramePr>
        <p:xfrm>
          <a:off x="1944068" y="4237459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/>
        </p:nvGraphicFramePr>
        <p:xfrm>
          <a:off x="1827835" y="4351583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立方体 55"/>
          <p:cNvSpPr/>
          <p:nvPr/>
        </p:nvSpPr>
        <p:spPr>
          <a:xfrm>
            <a:off x="1827835" y="4396790"/>
            <a:ext cx="1044300" cy="1044860"/>
          </a:xfrm>
          <a:prstGeom prst="cube">
            <a:avLst>
              <a:gd name="adj" fmla="val 22789"/>
            </a:avLst>
          </a:prstGeom>
          <a:solidFill>
            <a:schemeClr val="accent3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776924" y="3566818"/>
            <a:ext cx="1617635" cy="986540"/>
          </a:xfrm>
          <a:prstGeom prst="straightConnector1">
            <a:avLst/>
          </a:prstGeom>
          <a:noFill/>
          <a:ln w="15875" cap="flat" cmpd="sng">
            <a:solidFill>
              <a:schemeClr val="accent2">
                <a:lumMod val="50000"/>
              </a:schemeClr>
            </a:solidFill>
            <a:prstDash val="solid"/>
            <a:round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>
            <a:off x="5764192" y="3680942"/>
            <a:ext cx="14505" cy="872416"/>
          </a:xfrm>
          <a:prstGeom prst="straightConnector1">
            <a:avLst/>
          </a:prstGeom>
          <a:noFill/>
          <a:ln w="15875" cap="flat" cmpd="sng">
            <a:solidFill>
              <a:schemeClr val="accent5">
                <a:lumMod val="75000"/>
              </a:schemeClr>
            </a:solidFill>
            <a:prstDash val="solid"/>
            <a:round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>
          <a:xfrm>
            <a:off x="3776924" y="4919220"/>
            <a:ext cx="1617635" cy="19329"/>
          </a:xfrm>
          <a:prstGeom prst="straightConnector1">
            <a:avLst/>
          </a:prstGeom>
          <a:noFill/>
          <a:ln w="15875" cap="flat" cmpd="sng">
            <a:solidFill>
              <a:schemeClr val="accent4">
                <a:lumMod val="50000"/>
              </a:schemeClr>
            </a:solidFill>
            <a:prstDash val="solid"/>
            <a:round/>
            <a:tailEnd type="triangle"/>
          </a:ln>
          <a:effectLst/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基本操作单元：卷积层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1815465"/>
            <a:ext cx="8536305" cy="42786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基本操作单元：卷积层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2030730"/>
            <a:ext cx="7917815" cy="40963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50673" y="1182053"/>
            <a:ext cx="202596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size = 3</a:t>
            </a:r>
            <a:endParaRPr lang="en-US" altLang="zh-CN" sz="1800" i="1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c_in = 3</a:t>
            </a:r>
            <a:endParaRPr lang="en-US" altLang="zh-CN" sz="1800" i="1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c_out = 2</a:t>
            </a:r>
            <a:endParaRPr lang="en-US" altLang="zh-CN" sz="1800" i="1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stride = 1</a:t>
            </a:r>
            <a:endParaRPr lang="en-US" altLang="zh-CN" sz="1800" i="1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padding = 0 </a:t>
            </a:r>
            <a:endParaRPr lang="en-US" altLang="zh-CN" sz="1800" i="1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" y="1203325"/>
            <a:ext cx="7617460" cy="4244340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5230495"/>
            <a:ext cx="3690620" cy="10280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步长</a:t>
            </a:r>
            <a:r>
              <a:rPr lang="en-US" altLang="zh-CN"/>
              <a:t>2</a:t>
            </a:r>
            <a:r>
              <a:rPr lang="zh-CN" altLang="en-US"/>
              <a:t> </a:t>
            </a:r>
            <a:r>
              <a:rPr lang="en-US" altLang="zh-CN"/>
              <a:t>filter</a:t>
            </a:r>
            <a:r>
              <a:rPr lang="zh-CN" altLang="en-US"/>
              <a:t>个数</a:t>
            </a:r>
            <a:r>
              <a:rPr lang="en-US" altLang="zh-CN"/>
              <a:t>3 3*3 </a:t>
            </a:r>
            <a:r>
              <a:rPr lang="zh-CN" altLang="en-US"/>
              <a:t>填充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62455" y="1172210"/>
            <a:ext cx="5452745" cy="5203825"/>
            <a:chOff x="3130" y="2726"/>
            <a:chExt cx="7046" cy="6724"/>
          </a:xfrm>
        </p:grpSpPr>
        <p:pic>
          <p:nvPicPr>
            <p:cNvPr id="26626" name="Picture 2" descr="C:\Users\zero\Desktop\讲习班\tensorflow\image\2d\3d.gif"/>
            <p:cNvPicPr>
              <a:picLocks noChangeAspect="1" noChangeArrowheads="1" noCrop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373" y="2782"/>
              <a:ext cx="6517" cy="6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流程图: 过程 3"/>
            <p:cNvSpPr/>
            <p:nvPr/>
          </p:nvSpPr>
          <p:spPr>
            <a:xfrm>
              <a:off x="3130" y="2782"/>
              <a:ext cx="2430" cy="6668"/>
            </a:xfrm>
            <a:prstGeom prst="flowChartProcess">
              <a:avLst/>
            </a:prstGeom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8985" tIns="24492" rIns="48985" bIns="24492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7" name="流程图: 过程 6"/>
            <p:cNvSpPr/>
            <p:nvPr/>
          </p:nvSpPr>
          <p:spPr>
            <a:xfrm>
              <a:off x="5864" y="2742"/>
              <a:ext cx="2673" cy="6668"/>
            </a:xfrm>
            <a:prstGeom prst="flowChartProcess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8985" tIns="24492" rIns="48985" bIns="24492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9" name="流程图: 过程 8"/>
            <p:cNvSpPr/>
            <p:nvPr/>
          </p:nvSpPr>
          <p:spPr>
            <a:xfrm>
              <a:off x="8840" y="2726"/>
              <a:ext cx="1336" cy="6668"/>
            </a:xfrm>
            <a:prstGeom prst="flowChartProcess">
              <a:avLst/>
            </a:prstGeom>
            <a:ln w="38100">
              <a:solidFill>
                <a:srgbClr val="00B05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8985" tIns="24492" rIns="48985" bIns="24492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  <a:endParaRPr lang="zh-CN" altLang="en-US" dirty="0"/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30" y="5304790"/>
            <a:ext cx="3763645" cy="1048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" y="1755140"/>
            <a:ext cx="8597900" cy="33477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/>
              <a:t>卷积层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sp>
        <p:nvSpPr>
          <p:cNvPr id="18" name="内容占位符 2"/>
          <p:cNvSpPr txBox="1"/>
          <p:nvPr/>
        </p:nvSpPr>
        <p:spPr>
          <a:xfrm>
            <a:off x="471983" y="1293081"/>
            <a:ext cx="7992888" cy="6729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总结：卷积层参数</a:t>
            </a:r>
            <a:endParaRPr lang="en-US" altLang="zh-CN" sz="24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14803" y="2908944"/>
            <a:ext cx="32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650144" y="2091295"/>
            <a:ext cx="2021805" cy="2063995"/>
          </a:xfrm>
          <a:prstGeom prst="cube">
            <a:avLst>
              <a:gd name="adj" fmla="val 1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input</a:t>
            </a:r>
            <a:endParaRPr lang="zh-CN" altLang="en-US" sz="2400" dirty="0">
              <a:solidFill>
                <a:schemeClr val="bg1"/>
              </a:solidFill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5" name="立方体 14"/>
          <p:cNvSpPr/>
          <p:nvPr/>
        </p:nvSpPr>
        <p:spPr>
          <a:xfrm>
            <a:off x="3628367" y="2000269"/>
            <a:ext cx="977352" cy="996447"/>
          </a:xfrm>
          <a:prstGeom prst="cube">
            <a:avLst>
              <a:gd name="adj" fmla="val 22789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filter1</a:t>
            </a:r>
            <a:endParaRPr lang="zh-CN" altLang="en-US" dirty="0">
              <a:solidFill>
                <a:schemeClr val="tx1"/>
              </a:solidFill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2730" y="2866516"/>
            <a:ext cx="32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06309" y="2330893"/>
            <a:ext cx="1358562" cy="13316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output</a:t>
            </a:r>
            <a:endParaRPr lang="zh-CN" altLang="en-US" sz="20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936040" y="4428964"/>
                <a:ext cx="1403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0" y="4428964"/>
                <a:ext cx="1403525" cy="369332"/>
              </a:xfrm>
              <a:prstGeom prst="rect">
                <a:avLst/>
              </a:prstGeom>
              <a:blipFill rotWithShape="1">
                <a:blip r:embed="rId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2" name="立方体 21"/>
          <p:cNvSpPr/>
          <p:nvPr/>
        </p:nvSpPr>
        <p:spPr>
          <a:xfrm>
            <a:off x="3628367" y="3251026"/>
            <a:ext cx="977352" cy="996447"/>
          </a:xfrm>
          <a:prstGeom prst="cube">
            <a:avLst>
              <a:gd name="adj" fmla="val 22789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filter2</a:t>
            </a:r>
            <a:endParaRPr lang="zh-CN" altLang="en-US" dirty="0">
              <a:solidFill>
                <a:schemeClr val="tx1"/>
              </a:solidFill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84553" y="2480831"/>
            <a:ext cx="1358562" cy="1331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output</a:t>
            </a:r>
            <a:endParaRPr lang="zh-CN" altLang="en-US" sz="2000" dirty="0">
              <a:solidFill>
                <a:schemeClr val="tx1"/>
              </a:solidFill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97153" y="2889319"/>
            <a:ext cx="34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+</a:t>
            </a:r>
            <a:endParaRPr lang="zh-CN" altLang="en-US" sz="24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56160" y="2761602"/>
            <a:ext cx="632501" cy="5023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47190" y="2889319"/>
            <a:ext cx="632501" cy="5568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bias</a:t>
            </a:r>
            <a:endParaRPr lang="zh-CN" altLang="en-US" sz="2000" dirty="0">
              <a:solidFill>
                <a:schemeClr val="tx1"/>
              </a:solidFill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3107248" y="4456857"/>
                <a:ext cx="1711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248" y="4456857"/>
                <a:ext cx="1711045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5240412" y="4456857"/>
                <a:ext cx="1258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12" y="4456857"/>
                <a:ext cx="125829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6855392" y="4458254"/>
                <a:ext cx="1510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392" y="4458254"/>
                <a:ext cx="1510605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650144" y="5007680"/>
                <a:ext cx="3893438" cy="138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Microsoft YaHei UI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stride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Microsoft YaHei UI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pad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output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+2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𝑝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𝑠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+1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+2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𝑝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𝑠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+1</m:t>
                        </m:r>
                      </m:e>
                    </m:d>
                  </m:oMath>
                </a14:m>
                <a:endParaRPr lang="en-US" altLang="zh-CN" sz="16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4" y="5007680"/>
                <a:ext cx="3893438" cy="1381084"/>
              </a:xfrm>
              <a:prstGeom prst="rect">
                <a:avLst/>
              </a:prstGeom>
              <a:blipFill rotWithShape="1">
                <a:blip r:embed="rId5"/>
                <a:stretch>
                  <a:fillRect l="-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047143" y="4950071"/>
            <a:ext cx="36783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filter</a:t>
            </a:r>
            <a:r>
              <a:rPr lang="zh-CN" altLang="en-US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：可训练</a:t>
            </a:r>
            <a:endParaRPr lang="en-US" altLang="zh-CN" sz="16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bias</a:t>
            </a:r>
            <a:r>
              <a:rPr lang="zh-CN" altLang="en-US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：可训练，使分类器偏离激活函数原点，更灵活；</a:t>
            </a:r>
            <a:endParaRPr lang="en-US" altLang="zh-CN" sz="16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activation</a:t>
            </a:r>
            <a:endParaRPr lang="en-US" altLang="zh-CN" sz="16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扩展：深度学习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基本操作单元：激活层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7602" t="27896"/>
          <a:stretch>
            <a:fillRect/>
          </a:stretch>
        </p:blipFill>
        <p:spPr>
          <a:xfrm>
            <a:off x="1314450" y="3125153"/>
            <a:ext cx="6516053" cy="25717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580573" y="1715453"/>
            <a:ext cx="209550" cy="1066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endParaRPr lang="en-US" altLang="zh-CN" sz="100" b="1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67225" y="1653540"/>
            <a:ext cx="4493895" cy="1409700"/>
            <a:chOff x="9380" y="1672"/>
            <a:chExt cx="9436" cy="296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0" y="1672"/>
              <a:ext cx="9436" cy="2961"/>
            </a:xfrm>
            <a:prstGeom prst="rect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r="68111" b="25371"/>
            <a:stretch>
              <a:fillRect/>
            </a:stretch>
          </p:blipFill>
          <p:spPr>
            <a:xfrm>
              <a:off x="14264" y="1802"/>
              <a:ext cx="4075" cy="27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rPr>
                <a:sym typeface="+mn-ea"/>
              </a:rPr>
              <a:t>基本操作单元：激活层</a:t>
            </a:r>
            <a:endParaRPr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2460"/>
          <a:stretch>
            <a:fillRect/>
          </a:stretch>
        </p:blipFill>
        <p:spPr>
          <a:xfrm>
            <a:off x="519589" y="1991678"/>
            <a:ext cx="3980974" cy="3724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413" y="2112645"/>
            <a:ext cx="4202906" cy="3603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一个例子</a:t>
            </a:r>
            <a:endParaRPr lang="zh-CN" altLang="en-US"/>
          </a:p>
        </p:txBody>
      </p:sp>
      <p:sp>
        <p:nvSpPr>
          <p:cNvPr id="20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实际场景中，往往需要更大的输入图像以及更深的网络结构。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62154" y="4970146"/>
            <a:ext cx="6467475" cy="1337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输入图像大小为 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1024x1024</a:t>
            </a: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，第一层隐层神经元个数为 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1000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第一层权重数量级为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10^9</a:t>
            </a: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，过多的参数会导致</a:t>
            </a:r>
            <a:r>
              <a:rPr lang="zh-CN" altLang="en-US" b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过拟合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卷积神经网络</a:t>
            </a: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可以有效减少权重数量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2542443" y="3159881"/>
            <a:ext cx="468038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6" name="文本框 5"/>
          <p:cNvSpPr txBox="1"/>
          <p:nvPr/>
        </p:nvSpPr>
        <p:spPr>
          <a:xfrm>
            <a:off x="1037675" y="38608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输入图像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985" y="2529614"/>
            <a:ext cx="1270000" cy="127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15" y="1859209"/>
            <a:ext cx="4572000" cy="3078480"/>
          </a:xfrm>
          <a:prstGeom prst="rect">
            <a:avLst/>
          </a:prstGeom>
        </p:spPr>
      </p:pic>
      <p:sp>
        <p:nvSpPr>
          <p:cNvPr id="10" name="Slide Number Placeholder 3"/>
          <p:cNvSpPr txBox="1"/>
          <p:nvPr userDrawn="1"/>
        </p:nvSpPr>
        <p:spPr>
          <a:xfrm>
            <a:off x="6407785" y="6148705"/>
            <a:ext cx="2628265" cy="342265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Schoolbook" panose="02040604050505020304" charset="0"/>
                <a:ea typeface="微软雅黑 Light" panose="020B0502040204020203" pitchFamily="34" charset="-122"/>
                <a:cs typeface="Century Schoolbook" panose="02040604050505020304" charset="0"/>
                <a:hlinkClick r:id="rId3"/>
              </a:rPr>
              <a:t>http://novel.ict.ac.cn/aics</a:t>
            </a:r>
            <a:endParaRPr kumimoji="0" lang="fr-FR" altLang="zh-CN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charset="0"/>
              <a:ea typeface="微软雅黑 Light" panose="020B0502040204020203" pitchFamily="34" charset="-122"/>
              <a:cs typeface="Century Schoolbook" panose="02040604050505020304" charset="0"/>
              <a:hlinkClick r:id="rId3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基本操作单元：激活层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575" y="2174081"/>
            <a:ext cx="8324374" cy="312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基本操作单元：池化</a:t>
            </a:r>
            <a:r>
              <a:rPr lang="en-US" altLang="zh-CN"/>
              <a:t>Pooling / </a:t>
            </a:r>
            <a:r>
              <a:t>降采样 </a:t>
            </a:r>
            <a:r>
              <a:t>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691" y="2196941"/>
            <a:ext cx="8195310" cy="3338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基本操作单元：池化</a:t>
            </a:r>
            <a:r>
              <a:rPr lang="en-US" altLang="zh-CN"/>
              <a:t>Pooling / </a:t>
            </a:r>
            <a:r>
              <a:t>降采样 </a:t>
            </a:r>
            <a:r>
              <a:t>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941" y="2286476"/>
            <a:ext cx="7798118" cy="3146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t>池化</a:t>
            </a:r>
            <a:r>
              <a:rPr lang="en-US" altLang="zh-CN"/>
              <a:t>Pooling / </a:t>
            </a:r>
            <a:r>
              <a:t>降采样 </a:t>
            </a:r>
            <a:r>
              <a:t>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1731010"/>
            <a:ext cx="8281035" cy="462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基本操作单元：池化</a:t>
            </a:r>
            <a:r>
              <a:rPr lang="en-US" altLang="zh-CN"/>
              <a:t>Pooling / </a:t>
            </a:r>
            <a:r>
              <a:t>降采样 </a:t>
            </a:r>
            <a:r>
              <a:t>层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631" y="2114074"/>
            <a:ext cx="8187690" cy="349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 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4.23</a:t>
            </a:r>
            <a:r>
              <a:rPr lang="zh-CN" altLang="en-US" dirty="0">
                <a:solidFill>
                  <a:srgbClr val="FF0000"/>
                </a:solidFill>
              </a:rPr>
              <a:t>讲到这里）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卷积网络是由卷积层、汇聚层、全连接层交叉堆叠而成。</a:t>
            </a:r>
            <a:endParaRPr lang="en-US" altLang="zh-CN"/>
          </a:p>
          <a:p>
            <a:pPr lvl="1"/>
            <a:r>
              <a:rPr lang="zh-CN" altLang="en-US"/>
              <a:t>趋向于小卷积、大深度</a:t>
            </a:r>
            <a:endParaRPr lang="en-US" altLang="zh-CN"/>
          </a:p>
          <a:p>
            <a:pPr lvl="1"/>
            <a:r>
              <a:rPr lang="zh-CN" altLang="en-US"/>
              <a:t>趋向于全卷积</a:t>
            </a:r>
            <a:endParaRPr lang="en-US" altLang="zh-CN"/>
          </a:p>
          <a:p>
            <a:r>
              <a:rPr lang="zh-CN" altLang="en-US"/>
              <a:t>典型结构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 sz="1600"/>
          </a:p>
          <a:p>
            <a:pPr lvl="1"/>
            <a:r>
              <a:rPr lang="zh-CN" altLang="en-US" sz="1800"/>
              <a:t>一个卷积块为连续</a:t>
            </a:r>
            <a:r>
              <a:rPr lang="en-US" altLang="zh-CN" sz="1800"/>
              <a:t>M </a:t>
            </a:r>
            <a:r>
              <a:rPr lang="zh-CN" altLang="en-US" sz="1800"/>
              <a:t>个卷积层和</a:t>
            </a:r>
            <a:r>
              <a:rPr lang="en-US" altLang="zh-CN" sz="1800"/>
              <a:t>b</a:t>
            </a:r>
            <a:r>
              <a:rPr lang="zh-CN" altLang="en-US" sz="1800"/>
              <a:t>个汇聚层（</a:t>
            </a:r>
            <a:r>
              <a:rPr lang="en-US" altLang="zh-CN" sz="1800"/>
              <a:t>M</a:t>
            </a:r>
            <a:r>
              <a:rPr lang="zh-CN" altLang="en-US" sz="1800"/>
              <a:t>通常设置为</a:t>
            </a:r>
            <a:r>
              <a:rPr lang="en-US" altLang="zh-CN" sz="1800"/>
              <a:t>2 ∼ 5</a:t>
            </a:r>
            <a:r>
              <a:rPr lang="zh-CN" altLang="en-US" sz="1800"/>
              <a:t>，</a:t>
            </a:r>
            <a:r>
              <a:rPr lang="en-US" altLang="zh-CN" sz="1800"/>
              <a:t>b</a:t>
            </a:r>
            <a:r>
              <a:rPr lang="zh-CN" altLang="en-US" sz="1800"/>
              <a:t>为</a:t>
            </a:r>
            <a:r>
              <a:rPr lang="en-US" altLang="zh-CN" sz="1800"/>
              <a:t>0</a:t>
            </a:r>
            <a:r>
              <a:rPr lang="zh-CN" altLang="en-US" sz="1800"/>
              <a:t>或</a:t>
            </a:r>
            <a:r>
              <a:rPr lang="en-US" altLang="zh-CN" sz="1800"/>
              <a:t>1</a:t>
            </a:r>
            <a:r>
              <a:rPr lang="zh-CN" altLang="en-US" sz="1800"/>
              <a:t>）。一个卷积网络中可以堆叠</a:t>
            </a:r>
            <a:r>
              <a:rPr lang="en-US" altLang="zh-CN" sz="1800"/>
              <a:t>N </a:t>
            </a:r>
            <a:r>
              <a:rPr lang="zh-CN" altLang="en-US" sz="1800"/>
              <a:t>个连续的卷积块，然后在接着</a:t>
            </a:r>
            <a:r>
              <a:rPr lang="en-US" altLang="zh-CN" sz="1800"/>
              <a:t>K </a:t>
            </a:r>
            <a:r>
              <a:rPr lang="zh-CN" altLang="en-US" sz="1800"/>
              <a:t>个全连接层（</a:t>
            </a:r>
            <a:r>
              <a:rPr lang="en-US" altLang="zh-CN" sz="1800"/>
              <a:t>N </a:t>
            </a:r>
            <a:r>
              <a:rPr lang="zh-CN" altLang="en-US" sz="1800"/>
              <a:t>的取值区间比较大，比如</a:t>
            </a:r>
            <a:r>
              <a:rPr lang="en-US" altLang="zh-CN" sz="1800"/>
              <a:t>1 ∼100</a:t>
            </a:r>
            <a:r>
              <a:rPr lang="zh-CN" altLang="en-US" sz="1800"/>
              <a:t>或者更大；</a:t>
            </a:r>
            <a:r>
              <a:rPr lang="en-US" altLang="zh-CN" sz="1800"/>
              <a:t>K</a:t>
            </a:r>
            <a:r>
              <a:rPr lang="zh-CN" altLang="en-US" sz="1800"/>
              <a:t>一般为</a:t>
            </a:r>
            <a:r>
              <a:rPr lang="en-US" altLang="zh-CN" sz="1800"/>
              <a:t>0 ∼2</a:t>
            </a:r>
            <a:r>
              <a:rPr lang="zh-CN" altLang="en-US" sz="1800"/>
              <a:t>）。</a:t>
            </a:r>
            <a:endParaRPr lang="zh-CN" altLang="en-US" sz="180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3056255"/>
            <a:ext cx="863473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</a:rPr>
              <a:t>深</a:t>
            </a:r>
            <a:r>
              <a:rPr b="0" dirty="0" smtClean="0">
                <a:solidFill>
                  <a:schemeClr val="tx1"/>
                </a:solidFill>
              </a:rPr>
              <a:t>度特征学习</a:t>
            </a:r>
            <a:endParaRPr b="0" dirty="0" smtClean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339" y="1795145"/>
            <a:ext cx="6770846" cy="30737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6180" y="5938520"/>
            <a:ext cx="211201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L 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=||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y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 - 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f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(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x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)||</a:t>
            </a:r>
            <a:r>
              <a:rPr lang="en-US" altLang="zh-CN" sz="2100" baseline="-250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1</a:t>
            </a:r>
            <a:endParaRPr lang="en-US" altLang="zh-CN" sz="2100" baseline="-2500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945" y="4565333"/>
            <a:ext cx="2077403" cy="16092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6180" y="4906010"/>
            <a:ext cx="190055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L = 1, if y</a:t>
            </a:r>
            <a:r>
              <a:rPr lang="en-US" altLang="zh-CN" sz="21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f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(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x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)</a:t>
            </a:r>
            <a:endParaRPr lang="en-US" altLang="zh-CN" sz="2100" baseline="-2500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6180" y="5422265"/>
            <a:ext cx="279019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L = CE(y, f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(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x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)) </a:t>
            </a:r>
            <a:r>
              <a:rPr lang="zh-CN" altLang="en-US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交叉熵</a:t>
            </a:r>
            <a:endParaRPr lang="zh-CN" altLang="en-US" sz="2100" baseline="-2500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深度学习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</a:rPr>
              <a:t>深</a:t>
            </a:r>
            <a:r>
              <a:rPr b="0" dirty="0" smtClean="0">
                <a:solidFill>
                  <a:schemeClr val="tx1"/>
                </a:solidFill>
              </a:rPr>
              <a:t>度特征学习</a:t>
            </a:r>
            <a:endParaRPr b="0" dirty="0" smtClean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56" y="1940243"/>
            <a:ext cx="8244364" cy="17859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b="5605"/>
          <a:stretch>
            <a:fillRect/>
          </a:stretch>
        </p:blipFill>
        <p:spPr>
          <a:xfrm>
            <a:off x="449580" y="3754755"/>
            <a:ext cx="8244364" cy="2013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rPr b="0">
                <a:solidFill>
                  <a:schemeClr val="tx1"/>
                </a:solidFill>
                <a:sym typeface="+mn-ea"/>
              </a:rPr>
              <a:t>CNN</a:t>
            </a:r>
            <a:r>
              <a:rPr lang="zh-CN" altLang="en-US" b="0">
                <a:solidFill>
                  <a:schemeClr val="tx1"/>
                </a:solidFill>
                <a:sym typeface="+mn-ea"/>
              </a:rPr>
              <a:t>以图像的原始像素作为输入，基于输出层定义的损失函数使用反向传播算法</a:t>
            </a:r>
            <a:r>
              <a:rPr lang="zh-CN" altLang="en-US" b="0">
                <a:solidFill>
                  <a:srgbClr val="C00000"/>
                </a:solidFill>
                <a:sym typeface="+mn-ea"/>
              </a:rPr>
              <a:t>端到端</a:t>
            </a:r>
            <a:r>
              <a:rPr b="0">
                <a:solidFill>
                  <a:srgbClr val="C00000"/>
                </a:solidFill>
                <a:sym typeface="+mn-ea"/>
              </a:rPr>
              <a:t>(End-to-end)</a:t>
            </a:r>
            <a:r>
              <a:rPr lang="zh-CN" altLang="en-US" b="0">
                <a:solidFill>
                  <a:schemeClr val="tx1"/>
                </a:solidFill>
                <a:sym typeface="+mn-ea"/>
              </a:rPr>
              <a:t>学习，从而自动学习得到图像</a:t>
            </a:r>
            <a:r>
              <a:rPr lang="zh-CN" altLang="en-US" b="0">
                <a:solidFill>
                  <a:srgbClr val="C00000"/>
                </a:solidFill>
                <a:sym typeface="+mn-ea"/>
              </a:rPr>
              <a:t>底层到高层的层次化语义表达</a:t>
            </a:r>
            <a:endParaRPr lang="zh-CN" altLang="en-US" b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5" name="内容占位符 3" descr="屏幕剪辑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2690495"/>
            <a:ext cx="7804150" cy="3662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107950" y="1524635"/>
            <a:ext cx="8873490" cy="424878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自然图像中的物体都具有局部不变性特征，比如尺度缩放、平移、旋转等操作不影响其语义信息。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而全连接前馈网络很难提取这些局部不变特征。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30" y="1642745"/>
            <a:ext cx="6430010" cy="231330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浅层学习局部特征，深层学习整体特征</a:t>
            </a:r>
            <a:endParaRPr lang="zh-CN" altLang="en-US" sz="32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927" y="1729143"/>
            <a:ext cx="7661355" cy="2245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23" y="3979299"/>
            <a:ext cx="7668759" cy="22552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1115" y="1079899"/>
            <a:ext cx="7370203" cy="458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神经网络可视化：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890" y="2467807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conv6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889" y="4785051"/>
            <a:ext cx="7922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conv9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1115" y="6250178"/>
            <a:ext cx="81763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/>
              <a:t>Springenberg, J. T.; Dosovitskiy, A.; Brox, T. &amp; Riedmiller, M. Striving for simplicity: the all convolutinal net ICML, 2015, 1-12</a:t>
            </a:r>
            <a:endParaRPr lang="zh-CN" altLang="en-US" sz="10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卷积神经网络结构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306846" y="1214076"/>
            <a:ext cx="6283483" cy="6729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为何选择 “深” 而非 “广” 的网络结构</a:t>
            </a:r>
            <a:endParaRPr lang="en-US" altLang="zh-CN" sz="24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06846" y="2026906"/>
            <a:ext cx="8146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即使只有一层隐层，只要有足够的神经元，神经网络理论上可以拟合任意连续函数。为什么还要使用深层网络结构？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9" name="内容占位符 2"/>
          <p:cNvSpPr txBox="1"/>
          <p:nvPr/>
        </p:nvSpPr>
        <p:spPr>
          <a:xfrm>
            <a:off x="306846" y="3142771"/>
            <a:ext cx="6012506" cy="6496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深度网络可从局部到整体“理解图像”</a:t>
            </a:r>
            <a:endParaRPr lang="en-US" altLang="zh-CN" sz="20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8915" y="3712593"/>
            <a:ext cx="78440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学习复杂特征时（例如人脸识别），浅层的卷积层感受野小，学习到局部特征，深层的卷积层感受野大，学习到整体特征。</a:t>
            </a:r>
            <a:endParaRPr lang="en-US" altLang="zh-CN" sz="16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8915" y="5181305"/>
            <a:ext cx="7777362" cy="788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以宽度换深度，用多个小卷积替代一个大卷积，在获得更多样特征的同时所需权重数量也更少。</a:t>
            </a:r>
            <a:endParaRPr lang="en-US" altLang="zh-CN" sz="16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306846" y="4634557"/>
            <a:ext cx="6012506" cy="6496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深度网络可减少权重数量</a:t>
            </a:r>
            <a:endParaRPr lang="en-US" altLang="zh-CN" sz="20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0" y="3886200"/>
            <a:ext cx="300990" cy="106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" dirty="0"/>
              <a:t>https://nndl.github.io/</a:t>
            </a:r>
            <a:endParaRPr lang="zh-CN" altLang="en-US" sz="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卷积神经网络（</a:t>
            </a:r>
            <a:r>
              <a:rPr lang="en-US" altLang="zh-CN"/>
              <a:t>CNN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64138" y="1344737"/>
          <a:ext cx="8205802" cy="5121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333"/>
                <a:gridCol w="3872753"/>
                <a:gridCol w="3900716"/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全连接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卷积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2157423">
                <a:tc>
                  <a:txBody>
                    <a:bodyPr/>
                    <a:lstStyle/>
                    <a:p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局部连接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1349541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权重共享</a:t>
                      </a:r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所有神经元之间的连接都使用不同权重。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endParaRPr lang="zh-CN" altLang="en-US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输出层神经元共用同一组权重，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进一步减少权重数量。</a:t>
                      </a:r>
                      <a:endParaRPr lang="zh-CN" altLang="en-US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1248546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权重数量</a:t>
                      </a:r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blipFill>
                      <a:blip r:embed="rId1"/>
                      <a:stretch>
                        <a:fillRect l="-11148" t="-311111" r="-101311" b="-202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blipFill>
                      <a:blip r:embed="rId1"/>
                      <a:stretch>
                        <a:fillRect l="-110065" t="-311111" r="-325" b="-2020"/>
                      </a:stretch>
                    </a:blip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188183" y="1966479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3441959" y="2233053"/>
          <a:ext cx="108921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304"/>
                <a:gridCol w="272304"/>
                <a:gridCol w="272304"/>
                <a:gridCol w="272304"/>
              </a:tblGrid>
              <a:tr h="253186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66" name="组合 165"/>
          <p:cNvGrpSpPr/>
          <p:nvPr/>
        </p:nvGrpSpPr>
        <p:grpSpPr>
          <a:xfrm>
            <a:off x="1255793" y="2101326"/>
            <a:ext cx="2299233" cy="1378544"/>
            <a:chOff x="1453023" y="2038572"/>
            <a:chExt cx="2299233" cy="1378544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500469" y="2038572"/>
              <a:ext cx="224474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9" name="直接连接符 18"/>
            <p:cNvCxnSpPr/>
            <p:nvPr/>
          </p:nvCxnSpPr>
          <p:spPr>
            <a:xfrm>
              <a:off x="1802632" y="2038572"/>
              <a:ext cx="1942583" cy="27432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25" name="直接连接符 24"/>
            <p:cNvCxnSpPr/>
            <p:nvPr/>
          </p:nvCxnSpPr>
          <p:spPr>
            <a:xfrm>
              <a:off x="2049109" y="2038572"/>
              <a:ext cx="169610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>
              <a:off x="2323429" y="2038572"/>
              <a:ext cx="142178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>
              <a:off x="2599501" y="2038572"/>
              <a:ext cx="1145714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31" name="直接连接符 30"/>
            <p:cNvCxnSpPr/>
            <p:nvPr/>
          </p:nvCxnSpPr>
          <p:spPr>
            <a:xfrm>
              <a:off x="2849209" y="2038572"/>
              <a:ext cx="89600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38" name="直接连接符 37"/>
            <p:cNvCxnSpPr/>
            <p:nvPr/>
          </p:nvCxnSpPr>
          <p:spPr>
            <a:xfrm>
              <a:off x="1480553" y="2260292"/>
              <a:ext cx="2261236" cy="56923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>
            <a:xfrm>
              <a:off x="1750342" y="2296238"/>
              <a:ext cx="1991447" cy="2097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>
            <a:xfrm flipV="1">
              <a:off x="2005651" y="2296299"/>
              <a:ext cx="1736138" cy="4250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41" name="直接连接符 40"/>
            <p:cNvCxnSpPr/>
            <p:nvPr/>
          </p:nvCxnSpPr>
          <p:spPr>
            <a:xfrm flipV="1">
              <a:off x="2306071" y="2296303"/>
              <a:ext cx="1435718" cy="8583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>
            <a:xfrm flipV="1">
              <a:off x="2560044" y="2296308"/>
              <a:ext cx="1181745" cy="100113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43" name="直接连接符 42"/>
            <p:cNvCxnSpPr/>
            <p:nvPr/>
          </p:nvCxnSpPr>
          <p:spPr>
            <a:xfrm flipV="1">
              <a:off x="2811567" y="2317215"/>
              <a:ext cx="930222" cy="8567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1" name="直接连接符 50"/>
            <p:cNvCxnSpPr/>
            <p:nvPr/>
          </p:nvCxnSpPr>
          <p:spPr>
            <a:xfrm flipV="1">
              <a:off x="1480554" y="2306741"/>
              <a:ext cx="2261235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>
            <a:xfrm flipV="1">
              <a:off x="1784914" y="2306741"/>
              <a:ext cx="1956875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>
            <a:xfrm flipV="1">
              <a:off x="2033183" y="2296306"/>
              <a:ext cx="1708606" cy="3211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4" name="直接连接符 53"/>
            <p:cNvCxnSpPr/>
            <p:nvPr/>
          </p:nvCxnSpPr>
          <p:spPr>
            <a:xfrm flipV="1">
              <a:off x="2309497" y="2306741"/>
              <a:ext cx="1432292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>
            <a:xfrm flipV="1">
              <a:off x="2587576" y="2306741"/>
              <a:ext cx="1154213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>
            <a:xfrm flipV="1">
              <a:off x="2839100" y="2306741"/>
              <a:ext cx="902690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>
            <a:xfrm flipV="1">
              <a:off x="1490002" y="2305331"/>
              <a:ext cx="2251787" cy="562012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5" name="直接连接符 64"/>
            <p:cNvCxnSpPr/>
            <p:nvPr/>
          </p:nvCxnSpPr>
          <p:spPr>
            <a:xfrm flipV="1">
              <a:off x="1794362" y="2314656"/>
              <a:ext cx="1947427" cy="55268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>
            <a:xfrm flipV="1">
              <a:off x="2042631" y="2314656"/>
              <a:ext cx="1699158" cy="55268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>
            <a:xfrm flipV="1">
              <a:off x="2318945" y="2306749"/>
              <a:ext cx="1422844" cy="560594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>
            <a:xfrm flipV="1">
              <a:off x="2597024" y="2314656"/>
              <a:ext cx="1144765" cy="55268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9" name="直接连接符 68"/>
            <p:cNvCxnSpPr/>
            <p:nvPr/>
          </p:nvCxnSpPr>
          <p:spPr>
            <a:xfrm flipV="1">
              <a:off x="2848548" y="2314656"/>
              <a:ext cx="893241" cy="55268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>
            <a:xfrm flipV="1">
              <a:off x="1477128" y="2303686"/>
              <a:ext cx="2275128" cy="85741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78" name="直接连接符 77"/>
            <p:cNvCxnSpPr/>
            <p:nvPr/>
          </p:nvCxnSpPr>
          <p:spPr>
            <a:xfrm flipV="1">
              <a:off x="1781488" y="2312885"/>
              <a:ext cx="1970768" cy="848212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79" name="直接连接符 78"/>
            <p:cNvCxnSpPr/>
            <p:nvPr/>
          </p:nvCxnSpPr>
          <p:spPr>
            <a:xfrm flipV="1">
              <a:off x="2029757" y="2304082"/>
              <a:ext cx="1699158" cy="85701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>
            <a:xfrm flipV="1">
              <a:off x="2306071" y="2312889"/>
              <a:ext cx="1432292" cy="848208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81" name="直接连接符 80"/>
            <p:cNvCxnSpPr/>
            <p:nvPr/>
          </p:nvCxnSpPr>
          <p:spPr>
            <a:xfrm flipV="1">
              <a:off x="2584150" y="2304087"/>
              <a:ext cx="1144764" cy="85701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82" name="直接连接符 81"/>
            <p:cNvCxnSpPr/>
            <p:nvPr/>
          </p:nvCxnSpPr>
          <p:spPr>
            <a:xfrm flipV="1">
              <a:off x="2835673" y="2312894"/>
              <a:ext cx="902689" cy="848203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0" name="直接连接符 89"/>
            <p:cNvCxnSpPr/>
            <p:nvPr/>
          </p:nvCxnSpPr>
          <p:spPr>
            <a:xfrm flipV="1">
              <a:off x="1453023" y="2303680"/>
              <a:ext cx="2285339" cy="111343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>
            <a:xfrm flipV="1">
              <a:off x="1757383" y="2296296"/>
              <a:ext cx="1987832" cy="112081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2" name="直接连接符 91"/>
            <p:cNvCxnSpPr/>
            <p:nvPr/>
          </p:nvCxnSpPr>
          <p:spPr>
            <a:xfrm flipV="1">
              <a:off x="2005652" y="2303685"/>
              <a:ext cx="1739563" cy="111342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3" name="直接连接符 92"/>
            <p:cNvCxnSpPr/>
            <p:nvPr/>
          </p:nvCxnSpPr>
          <p:spPr>
            <a:xfrm flipV="1">
              <a:off x="2281966" y="2303689"/>
              <a:ext cx="1463249" cy="1113422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4" name="直接连接符 93"/>
            <p:cNvCxnSpPr/>
            <p:nvPr/>
          </p:nvCxnSpPr>
          <p:spPr>
            <a:xfrm flipV="1">
              <a:off x="2560045" y="2312898"/>
              <a:ext cx="1192210" cy="1104218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5" name="直接连接符 94"/>
            <p:cNvCxnSpPr/>
            <p:nvPr/>
          </p:nvCxnSpPr>
          <p:spPr>
            <a:xfrm flipV="1">
              <a:off x="2811568" y="2312898"/>
              <a:ext cx="926794" cy="1104214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</p:grpSp>
      <p:graphicFrame>
        <p:nvGraphicFramePr>
          <p:cNvPr id="110" name="表格 109"/>
          <p:cNvGraphicFramePr>
            <a:graphicFrameLocks noGrp="1"/>
          </p:cNvGraphicFramePr>
          <p:nvPr/>
        </p:nvGraphicFramePr>
        <p:xfrm>
          <a:off x="5087833" y="1966474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表格 110"/>
          <p:cNvGraphicFramePr>
            <a:graphicFrameLocks noGrp="1"/>
          </p:cNvGraphicFramePr>
          <p:nvPr/>
        </p:nvGraphicFramePr>
        <p:xfrm>
          <a:off x="7341609" y="2233048"/>
          <a:ext cx="108921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304"/>
                <a:gridCol w="272304"/>
                <a:gridCol w="272304"/>
                <a:gridCol w="272304"/>
              </a:tblGrid>
              <a:tr h="253186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67" name="组合 166"/>
          <p:cNvGrpSpPr/>
          <p:nvPr/>
        </p:nvGrpSpPr>
        <p:grpSpPr>
          <a:xfrm>
            <a:off x="5087833" y="1966474"/>
            <a:ext cx="2359802" cy="805412"/>
            <a:chOff x="5141623" y="1903720"/>
            <a:chExt cx="2359802" cy="805412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256679" y="2038567"/>
              <a:ext cx="224474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16" name="直接连接符 115"/>
            <p:cNvCxnSpPr/>
            <p:nvPr/>
          </p:nvCxnSpPr>
          <p:spPr>
            <a:xfrm>
              <a:off x="5558842" y="2038567"/>
              <a:ext cx="1942583" cy="27432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>
            <a:xfrm>
              <a:off x="5805319" y="2038567"/>
              <a:ext cx="169610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22" name="直接连接符 121"/>
            <p:cNvCxnSpPr/>
            <p:nvPr/>
          </p:nvCxnSpPr>
          <p:spPr>
            <a:xfrm>
              <a:off x="5236763" y="2260240"/>
              <a:ext cx="2261236" cy="56923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23" name="直接连接符 122"/>
            <p:cNvCxnSpPr/>
            <p:nvPr/>
          </p:nvCxnSpPr>
          <p:spPr>
            <a:xfrm>
              <a:off x="5506552" y="2296186"/>
              <a:ext cx="1991447" cy="2097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24" name="直接连接符 123"/>
            <p:cNvCxnSpPr/>
            <p:nvPr/>
          </p:nvCxnSpPr>
          <p:spPr>
            <a:xfrm flipV="1">
              <a:off x="5761861" y="2296246"/>
              <a:ext cx="1736138" cy="4250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29" name="直接连接符 128"/>
            <p:cNvCxnSpPr/>
            <p:nvPr/>
          </p:nvCxnSpPr>
          <p:spPr>
            <a:xfrm flipV="1">
              <a:off x="5236764" y="2306736"/>
              <a:ext cx="2261235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30" name="直接连接符 129"/>
            <p:cNvCxnSpPr/>
            <p:nvPr/>
          </p:nvCxnSpPr>
          <p:spPr>
            <a:xfrm flipV="1">
              <a:off x="5541124" y="2306736"/>
              <a:ext cx="1956875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31" name="直接连接符 130"/>
            <p:cNvCxnSpPr/>
            <p:nvPr/>
          </p:nvCxnSpPr>
          <p:spPr>
            <a:xfrm flipV="1">
              <a:off x="5789393" y="2296301"/>
              <a:ext cx="1708606" cy="3211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sp>
          <p:nvSpPr>
            <p:cNvPr id="156" name="矩形 155"/>
            <p:cNvSpPr/>
            <p:nvPr/>
          </p:nvSpPr>
          <p:spPr>
            <a:xfrm>
              <a:off x="5141623" y="1903720"/>
              <a:ext cx="794448" cy="805412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Slide Number Placeholder 3"/>
          <p:cNvSpPr txBox="1"/>
          <p:nvPr userDrawn="1"/>
        </p:nvSpPr>
        <p:spPr>
          <a:xfrm>
            <a:off x="6407785" y="1058545"/>
            <a:ext cx="2628265" cy="342265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Schoolbook" panose="02040604050505020304" charset="0"/>
                <a:ea typeface="微软雅黑 Light" panose="020B0502040204020203" pitchFamily="34" charset="-122"/>
                <a:cs typeface="Century Schoolbook" panose="02040604050505020304" charset="0"/>
                <a:hlinkClick r:id="rId2"/>
              </a:rPr>
              <a:t>http://novel.ict.ac.cn/aics</a:t>
            </a:r>
            <a:endParaRPr kumimoji="0" lang="fr-FR" altLang="zh-CN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charset="0"/>
              <a:ea typeface="微软雅黑 Light" panose="020B0502040204020203" pitchFamily="34" charset="-122"/>
              <a:cs typeface="Century Schoolbook" panose="02040604050505020304" charset="0"/>
              <a:hlinkClick r:id="rId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CNN</a:t>
            </a:r>
            <a:r>
              <a:rPr lang="zh-CN" altLang="en-US"/>
              <a:t>组成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/>
              <a:t>VGG16</a:t>
            </a:r>
            <a:endParaRPr lang="en-US" altLang="zh-CN"/>
          </a:p>
          <a:p>
            <a:pPr lvl="1" algn="l">
              <a:buChar char=""/>
            </a:pPr>
            <a:r>
              <a:t>卷积层（</a:t>
            </a:r>
            <a:r>
              <a:rPr lang="en-US" altLang="zh-CN"/>
              <a:t>conv</a:t>
            </a:r>
            <a:r>
              <a:t>）</a:t>
            </a:r>
            <a:endParaRPr lang="en-US" altLang="zh-CN"/>
          </a:p>
          <a:p>
            <a:pPr lvl="1" algn="l">
              <a:buChar char=""/>
            </a:pPr>
            <a:r>
              <a:t>池化层（</a:t>
            </a:r>
            <a:r>
              <a:rPr lang="en-US" altLang="zh-CN"/>
              <a:t>max</a:t>
            </a:r>
            <a:r>
              <a:t> </a:t>
            </a:r>
            <a:r>
              <a:rPr lang="en-US" altLang="zh-CN"/>
              <a:t>pool</a:t>
            </a:r>
            <a:r>
              <a:t>）</a:t>
            </a:r>
            <a:endParaRPr lang="en-US" altLang="zh-CN"/>
          </a:p>
          <a:p>
            <a:pPr lvl="1" algn="l">
              <a:buChar char=""/>
            </a:pPr>
            <a:r>
              <a:t>全连接层 （</a:t>
            </a:r>
            <a:r>
              <a:rPr lang="en-US" altLang="zh-CN"/>
              <a:t>FC</a:t>
            </a:r>
            <a:r>
              <a:t>）</a:t>
            </a:r>
            <a:endParaRPr lang="en-US" altLang="zh-CN"/>
          </a:p>
          <a:p>
            <a:pPr lvl="1" algn="l">
              <a:buChar char=""/>
            </a:pPr>
            <a:r>
              <a:rPr lang="en-US" altLang="zh-CN"/>
              <a:t>Softmax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3072" y="396875"/>
            <a:ext cx="2616200" cy="59563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Slide Number Placeholder 3"/>
          <p:cNvSpPr txBox="1"/>
          <p:nvPr userDrawn="1"/>
        </p:nvSpPr>
        <p:spPr>
          <a:xfrm>
            <a:off x="107950" y="6010910"/>
            <a:ext cx="2628265" cy="342265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Schoolbook" panose="02040604050505020304" charset="0"/>
                <a:ea typeface="微软雅黑 Light" panose="020B0502040204020203" pitchFamily="34" charset="-122"/>
                <a:cs typeface="Century Schoolbook" panose="02040604050505020304" charset="0"/>
                <a:hlinkClick r:id="rId2"/>
              </a:rPr>
              <a:t>http://novel.ict.ac.cn/aics</a:t>
            </a:r>
            <a:endParaRPr kumimoji="0" lang="fr-FR" altLang="zh-CN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charset="0"/>
              <a:ea typeface="微软雅黑 Light" panose="020B0502040204020203" pitchFamily="34" charset="-122"/>
              <a:cs typeface="Century Schoolbook" panose="02040604050505020304" charset="0"/>
              <a:hlinkClick r:id="rId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卷积层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1561465"/>
          </a:xfrm>
        </p:spPr>
        <p:txBody>
          <a:bodyPr/>
          <a:p>
            <a:r>
              <a:rPr lang="zh-CN" altLang="en-US"/>
              <a:t>卷积层如何检测特征</a:t>
            </a:r>
            <a:endParaRPr lang="zh-CN" altLang="en-US"/>
          </a:p>
          <a:p>
            <a:pPr lvl="1"/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检测复杂边缘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将权重作为参数，在训练中学习。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981950" y="6502400"/>
            <a:ext cx="1162050" cy="360045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graphicFrame>
        <p:nvGraphicFramePr>
          <p:cNvPr id="60" name="表格 59"/>
          <p:cNvGraphicFramePr>
            <a:graphicFrameLocks noGrp="1"/>
          </p:cNvGraphicFramePr>
          <p:nvPr/>
        </p:nvGraphicFramePr>
        <p:xfrm>
          <a:off x="4696228" y="3073286"/>
          <a:ext cx="1342854" cy="1358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618"/>
                <a:gridCol w="447618"/>
                <a:gridCol w="447618"/>
              </a:tblGrid>
              <a:tr h="4527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w0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w1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w2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4527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w3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w4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w5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4527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w6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w7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w8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sp>
        <p:nvSpPr>
          <p:cNvPr id="61" name="文本框 60"/>
          <p:cNvSpPr txBox="1"/>
          <p:nvPr/>
        </p:nvSpPr>
        <p:spPr>
          <a:xfrm>
            <a:off x="4722342" y="4467522"/>
            <a:ext cx="1343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filter/kernel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65" name="Picture 6" descr="https://ss1.bdstatic.com/70cFvXSh_Q1YnxGkpoWK1HF6hhy/it/u=3632789765,2546969310&amp;fm=200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3607" r="18561" b="11036"/>
          <a:stretch>
            <a:fillRect/>
          </a:stretch>
        </p:blipFill>
        <p:spPr bwMode="auto">
          <a:xfrm>
            <a:off x="2312969" y="3067118"/>
            <a:ext cx="1474670" cy="13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箭头 10"/>
          <p:cNvSpPr/>
          <p:nvPr/>
        </p:nvSpPr>
        <p:spPr>
          <a:xfrm flipV="1">
            <a:off x="3964099" y="3633973"/>
            <a:ext cx="38962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842106" y="5097853"/>
            <a:ext cx="6756183" cy="1068036"/>
            <a:chOff x="1294921" y="4207428"/>
            <a:chExt cx="5939597" cy="1068036"/>
          </a:xfrm>
        </p:grpSpPr>
        <p:sp>
          <p:nvSpPr>
            <p:cNvPr id="67" name="矩形 66"/>
            <p:cNvSpPr/>
            <p:nvPr/>
          </p:nvSpPr>
          <p:spPr>
            <a:xfrm>
              <a:off x="1294921" y="4207428"/>
              <a:ext cx="5939597" cy="105634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451004" y="4382912"/>
              <a:ext cx="456486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卷积神经网络的两个重要特征：</a:t>
              </a:r>
              <a:r>
                <a:rPr lang="zh-CN" altLang="en-US" sz="1600" b="1" u="sng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局部连接、权重共享</a:t>
              </a:r>
              <a:endParaRPr lang="en-US" altLang="zh-CN" sz="1600" b="1" u="sng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  <a:p>
              <a:endParaRPr lang="en-US" altLang="zh-CN" i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  <a:p>
              <a:r>
                <a:rPr lang="en-US" altLang="zh-CN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  </a:t>
              </a:r>
              <a:endPara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716564" y="4773477"/>
              <a:ext cx="52131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可有效减少权重参数，避免过拟合，为增加卷积层数提供可能。</a:t>
              </a:r>
              <a:endParaRPr lang="en-US" altLang="zh-CN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Slide Number Placeholder 3"/>
          <p:cNvSpPr txBox="1"/>
          <p:nvPr userDrawn="1"/>
        </p:nvSpPr>
        <p:spPr>
          <a:xfrm>
            <a:off x="6407785" y="1058545"/>
            <a:ext cx="2628265" cy="342265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Schoolbook" panose="02040604050505020304" charset="0"/>
                <a:ea typeface="微软雅黑 Light" panose="020B0502040204020203" pitchFamily="34" charset="-122"/>
                <a:cs typeface="Century Schoolbook" panose="02040604050505020304" charset="0"/>
                <a:hlinkClick r:id="rId2"/>
              </a:rPr>
              <a:t>http://novel.ict.ac.cn/aics</a:t>
            </a:r>
            <a:endParaRPr kumimoji="0" lang="fr-FR" altLang="zh-CN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charset="0"/>
              <a:ea typeface="微软雅黑 Light" panose="020B0502040204020203" pitchFamily="34" charset="-122"/>
              <a:cs typeface="Century Schoolbook" panose="02040604050505020304" charset="0"/>
              <a:hlinkClick r:id="rId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生物学上</a:t>
            </a:r>
            <a:r>
              <a:rPr lang="zh-CN" altLang="en-US" b="1" dirty="0">
                <a:solidFill>
                  <a:srgbClr val="FF0000"/>
                </a:solidFill>
              </a:rPr>
              <a:t>局部感受野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Receptive Field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r>
              <a:rPr lang="zh-CN" altLang="en-US" dirty="0"/>
              <a:t>卷积神经网络有两个结构上的特性：</a:t>
            </a:r>
            <a:endParaRPr lang="zh-CN" altLang="en-US" dirty="0"/>
          </a:p>
          <a:p>
            <a:pPr lvl="1"/>
            <a:r>
              <a:rPr lang="zh-CN" altLang="en-US" dirty="0"/>
              <a:t>局部连接</a:t>
            </a:r>
            <a:endParaRPr lang="zh-CN" altLang="en-US" dirty="0"/>
          </a:p>
          <a:p>
            <a:pPr lvl="1"/>
            <a:r>
              <a:rPr lang="zh-CN" altLang="en-US" dirty="0"/>
              <a:t>权重共享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9815" y="2809240"/>
            <a:ext cx="6561455" cy="36061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3926</Words>
  <Application>WPS 演示</Application>
  <PresentationFormat>宽屏</PresentationFormat>
  <Paragraphs>1017</Paragraphs>
  <Slides>52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76" baseType="lpstr">
      <vt:lpstr>Arial</vt:lpstr>
      <vt:lpstr>宋体</vt:lpstr>
      <vt:lpstr>Wingdings</vt:lpstr>
      <vt:lpstr>Century Schoolbook</vt:lpstr>
      <vt:lpstr>微软雅黑</vt:lpstr>
      <vt:lpstr>Calibri</vt:lpstr>
      <vt:lpstr>Wingdings 3</vt:lpstr>
      <vt:lpstr>思源宋体</vt:lpstr>
      <vt:lpstr>Wingdings 3</vt:lpstr>
      <vt:lpstr>Cambria</vt:lpstr>
      <vt:lpstr>汉仪旗黑-85S</vt:lpstr>
      <vt:lpstr>华文中宋</vt:lpstr>
      <vt:lpstr>华文楷体</vt:lpstr>
      <vt:lpstr>Times New Roman</vt:lpstr>
      <vt:lpstr>微软雅黑 Light</vt:lpstr>
      <vt:lpstr>Wingdings</vt:lpstr>
      <vt:lpstr>Microsoft YaHei UI Light</vt:lpstr>
      <vt:lpstr>Arial Unicode MS</vt:lpstr>
      <vt:lpstr>幼圆</vt:lpstr>
      <vt:lpstr>Cambria Math</vt:lpstr>
      <vt:lpstr>楷体</vt:lpstr>
      <vt:lpstr>Microsoft YaHei UI</vt:lpstr>
      <vt:lpstr>Helvetica</vt:lpstr>
      <vt:lpstr>1_Origin</vt:lpstr>
      <vt:lpstr>卷积神经网络 I</vt:lpstr>
      <vt:lpstr>让机器更好的理解和服务人类</vt:lpstr>
      <vt:lpstr>一个例子</vt:lpstr>
      <vt:lpstr>一个例子</vt:lpstr>
      <vt:lpstr>全连接前馈神经网络</vt:lpstr>
      <vt:lpstr>卷积神经网络（CNN）</vt:lpstr>
      <vt:lpstr>CNN组成</vt:lpstr>
      <vt:lpstr>卷积层</vt:lpstr>
      <vt:lpstr>卷积神经网络</vt:lpstr>
      <vt:lpstr>卷积神经网络</vt:lpstr>
      <vt:lpstr>卷积神经网络</vt:lpstr>
      <vt:lpstr>卷积</vt:lpstr>
      <vt:lpstr>卷积</vt:lpstr>
      <vt:lpstr>卷积</vt:lpstr>
      <vt:lpstr>卷积扩展</vt:lpstr>
      <vt:lpstr>卷积类型</vt:lpstr>
      <vt:lpstr>两维卷积</vt:lpstr>
      <vt:lpstr>卷积层</vt:lpstr>
      <vt:lpstr>卷积层</vt:lpstr>
      <vt:lpstr>卷积</vt:lpstr>
      <vt:lpstr>卷积</vt:lpstr>
      <vt:lpstr>二维卷积</vt:lpstr>
      <vt:lpstr>互相关</vt:lpstr>
      <vt:lpstr>卷积神经网络</vt:lpstr>
      <vt:lpstr>卷积作为特征提取器</vt:lpstr>
      <vt:lpstr>卷积层</vt:lpstr>
      <vt:lpstr>卷积神经网络</vt:lpstr>
      <vt:lpstr>卷积神经网络</vt:lpstr>
      <vt:lpstr>卷积层</vt:lpstr>
      <vt:lpstr>卷积层</vt:lpstr>
      <vt:lpstr>卷积层</vt:lpstr>
      <vt:lpstr>卷积神经网络</vt:lpstr>
      <vt:lpstr>卷积神经网络</vt:lpstr>
      <vt:lpstr>卷积层的映射关系</vt:lpstr>
      <vt:lpstr>步长2 filter个数3 3*3 填充</vt:lpstr>
      <vt:lpstr>卷积层</vt:lpstr>
      <vt:lpstr>卷积层</vt:lpstr>
      <vt:lpstr>扩展：深度学习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卷积网络结构 （4.23讲到这里）</vt:lpstr>
      <vt:lpstr>卷积神经网络</vt:lpstr>
      <vt:lpstr>深度学习</vt:lpstr>
      <vt:lpstr>表示学习</vt:lpstr>
      <vt:lpstr>表示学习</vt:lpstr>
      <vt:lpstr>浅层学习局部特征，深层学习整体特征</vt:lpstr>
      <vt:lpstr>卷积神经网络结构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fei</cp:lastModifiedBy>
  <cp:revision>1912</cp:revision>
  <dcterms:created xsi:type="dcterms:W3CDTF">2009-03-19T21:17:00Z</dcterms:created>
  <dcterms:modified xsi:type="dcterms:W3CDTF">2020-07-03T03:00:47Z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